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Lst>
  <p:sldSz cy="5143500" cx="9144000"/>
  <p:notesSz cx="6858000" cy="9144000"/>
  <p:embeddedFontLst>
    <p:embeddedFont>
      <p:font typeface="Raleway"/>
      <p:regular r:id="rId118"/>
      <p:bold r:id="rId119"/>
      <p:italic r:id="rId120"/>
      <p:boldItalic r:id="rId121"/>
    </p:embeddedFont>
    <p:embeddedFont>
      <p:font typeface="Lato"/>
      <p:regular r:id="rId122"/>
      <p:bold r:id="rId123"/>
      <p:italic r:id="rId124"/>
      <p:boldItalic r:id="rId1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8FD5359-DF38-4BCD-A0A2-4BCC93869DF0}">
  <a:tblStyle styleId="{48FD5359-DF38-4BCD-A0A2-4BCC93869DF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121" Type="http://schemas.openxmlformats.org/officeDocument/2006/relationships/font" Target="fonts/Raleway-boldItalic.fntdata"/><Relationship Id="rId25" Type="http://schemas.openxmlformats.org/officeDocument/2006/relationships/slide" Target="slides/slide19.xml"/><Relationship Id="rId120" Type="http://schemas.openxmlformats.org/officeDocument/2006/relationships/font" Target="fonts/Raleway-italic.fntdata"/><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Lato-boldItalic.fntdata"/><Relationship Id="rId29" Type="http://schemas.openxmlformats.org/officeDocument/2006/relationships/slide" Target="slides/slide23.xml"/><Relationship Id="rId124" Type="http://schemas.openxmlformats.org/officeDocument/2006/relationships/font" Target="fonts/Lato-italic.fntdata"/><Relationship Id="rId123" Type="http://schemas.openxmlformats.org/officeDocument/2006/relationships/font" Target="fonts/Lato-bold.fntdata"/><Relationship Id="rId122" Type="http://schemas.openxmlformats.org/officeDocument/2006/relationships/font" Target="fonts/Lato-regular.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font" Target="fonts/Raleway-regular.fntdata"/><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font" Target="fonts/Raleway-bold.fntdata"/><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aedbacad45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aedbacad45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ef49288bc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1ef49288bc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1ef49288bc8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1ef49288bc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1ef49288bc8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1ef49288bc8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1ef49288bc8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1ef49288bc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2afc6015bdf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2afc6015bdf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2afc6015bdf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2afc6015bdf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2afc6015bdf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2afc6015bdf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2afc6015bdf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2afc6015bdf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2afc6015bdf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2afc6015bdf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2b013584fd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2b013584fd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aedbacad45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aedbacad45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2b013584fd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2b013584fd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2b013584fd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2b013584fd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aedbacad45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aedbacad45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aedbacad45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aedbacad45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aedbacad45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aedbacad45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aedbacad45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aedbacad45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aeed908a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aeed908a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af0a2c08b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af0a2c08b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af0a2c08b1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af0a2c08b1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af0a2c08b1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af0a2c08b1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aedbacad45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aedbacad45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af0a2c08b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af0a2c08b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af0a2c08b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af0a2c08b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af0a2c08b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af0a2c08b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af0a2c08b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af0a2c08b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af0a2c08b1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af0a2c08b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af0a2c08b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af0a2c08b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af0a2c08b1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af0a2c08b1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af0a2c08b1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af0a2c08b1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af0a2c08b1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af0a2c08b1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af0a2c08b1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af0a2c08b1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aedbacad45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aedbacad45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af0a2c08b1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af0a2c08b1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af0a2c08b1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af0a2c08b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af0a2c08b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af0a2c08b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af0a2c08b1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af0a2c08b1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af0a2c08b1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af0a2c08b1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af0a2c08b1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af0a2c08b1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af0a2c08b1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af0a2c08b1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af0a2c08b1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af0a2c08b1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af0a2c08b1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af0a2c08b1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ef3384cc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ef3384cc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aedbacad45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aedbacad45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ef398394f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ef398394f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ef398394f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ef398394f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ef398394f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ef398394f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afea9561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afea9561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ef49288bc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ef49288bc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ef49288bc8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ef49288bc8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ef49288bc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ef49288bc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ef49288bc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ef49288bc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ef49288bc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ef49288bc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afea9561b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afea9561b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aedbacad45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aedbacad45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ef3ba60f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ef3ba60f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ef3ba60fe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ef3ba60fe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ef3ba60fe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ef3ba60fe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ef3ba60fe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ef3ba60fe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ef3ba60fe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ef3ba60fe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af0a2c08b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af0a2c08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aeed908ad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aeed908ad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afc6015bd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afc6015bd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afc6015bd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afc6015bd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afc6015bd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afc6015bd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aedbacad45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aedbacad45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afc6015bd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afc6015bd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afc6015bdf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afc6015bd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afc6015bdf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afc6015bdf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afc6015bdf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afc6015bdf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afc6015bdf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afc6015bdf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afc6015bdf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afc6015bdf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af0a2c08b1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af0a2c08b1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af0a2c08b1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2af0a2c08b1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af0a2c08b1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2af0a2c08b1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af0a2c08b1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2af0a2c08b1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aedbacad45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aedbacad45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af0a2c08b1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af0a2c08b1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af0a2c08b1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af0a2c08b1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af0a2c08b1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2af0a2c08b1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af0a2c08b1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af0a2c08b1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af0a2c08b1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af0a2c08b1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af0a2c08b1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af0a2c08b1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af0a2c08b1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af0a2c08b1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af0a2c08b1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af0a2c08b1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af0a2c08b1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2af0a2c08b1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af0a2c08b1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2af0a2c08b1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aedbacad45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aedbacad45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af0a2c08b1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2af0a2c08b1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af0a2c08b1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2af0a2c08b1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af0a2c08b1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2af0a2c08b1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af0a2c08b1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2af0a2c08b1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af0a2c08b1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af0a2c08b1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aedbacad45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2aedbacad45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aedbacad45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2aedbacad45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aedbacad45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2aedbacad45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aedbacad45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2aedbacad45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aedbacad45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2aedbacad45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aedbacad45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aedbacad45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2aedbacad45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2aedbacad45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aedbacad45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aedbacad45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2aedbacad45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2aedbacad45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2aedbacad45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2aedbacad45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aedbacad45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2aedbacad45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aedbacad45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2aedbacad45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2aedbacad45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2aedbacad45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2afc6015bd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2afc6015bd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1ef49288bc8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1ef49288bc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1ef49288bc8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1ef49288bc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6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57.png"/><Relationship Id="rId4" Type="http://schemas.openxmlformats.org/officeDocument/2006/relationships/image" Target="../media/image5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kali.org/downloads" TargetMode="Externa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4.png"/><Relationship Id="rId5"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9.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2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26.png"/><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2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8.png"/><Relationship Id="rId4" Type="http://schemas.openxmlformats.org/officeDocument/2006/relationships/image" Target="../media/image2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50.png"/><Relationship Id="rId4" Type="http://schemas.openxmlformats.org/officeDocument/2006/relationships/image" Target="../media/image3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31.png"/><Relationship Id="rId4" Type="http://schemas.openxmlformats.org/officeDocument/2006/relationships/image" Target="../media/image4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29.png"/><Relationship Id="rId4" Type="http://schemas.openxmlformats.org/officeDocument/2006/relationships/image" Target="../media/image2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9.png"/><Relationship Id="rId4" Type="http://schemas.openxmlformats.org/officeDocument/2006/relationships/image" Target="../media/image12.png"/><Relationship Id="rId5" Type="http://schemas.openxmlformats.org/officeDocument/2006/relationships/image" Target="../media/image2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2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3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4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3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4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43.png"/><Relationship Id="rId4" Type="http://schemas.openxmlformats.org/officeDocument/2006/relationships/image" Target="../media/image3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4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4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6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58.png"/><Relationship Id="rId4" Type="http://schemas.openxmlformats.org/officeDocument/2006/relationships/image" Target="../media/image5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54.png"/><Relationship Id="rId4" Type="http://schemas.openxmlformats.org/officeDocument/2006/relationships/image" Target="../media/image5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5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4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6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6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5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5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64.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a:t>KALI LINUX</a:t>
            </a:r>
            <a:endParaRPr/>
          </a:p>
          <a:p>
            <a:pPr indent="0" lvl="0" marL="0" rtl="0" algn="ctr">
              <a:spcBef>
                <a:spcPts val="0"/>
              </a:spcBef>
              <a:spcAft>
                <a:spcPts val="0"/>
              </a:spcAft>
              <a:buNone/>
            </a:pPr>
            <a:r>
              <a:rPr lang="es" sz="3200"/>
              <a:t>Seguridad Informática</a:t>
            </a:r>
            <a:endParaRPr sz="3200"/>
          </a:p>
        </p:txBody>
      </p:sp>
      <p:sp>
        <p:nvSpPr>
          <p:cNvPr id="87" name="Google Shape;87;p13"/>
          <p:cNvSpPr txBox="1"/>
          <p:nvPr>
            <p:ph idx="1" type="subTitle"/>
          </p:nvPr>
        </p:nvSpPr>
        <p:spPr>
          <a:xfrm>
            <a:off x="459550" y="3172900"/>
            <a:ext cx="3042000" cy="1528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s"/>
              <a:t>Integrantes:</a:t>
            </a:r>
            <a:endParaRPr b="1"/>
          </a:p>
          <a:p>
            <a:pPr indent="457200" lvl="0" marL="0" rtl="0" algn="l">
              <a:spcBef>
                <a:spcPts val="0"/>
              </a:spcBef>
              <a:spcAft>
                <a:spcPts val="0"/>
              </a:spcAft>
              <a:buNone/>
            </a:pPr>
            <a:r>
              <a:rPr lang="es"/>
              <a:t>Christian</a:t>
            </a:r>
            <a:r>
              <a:rPr lang="es"/>
              <a:t> Ordóñez</a:t>
            </a:r>
            <a:endParaRPr/>
          </a:p>
          <a:p>
            <a:pPr indent="457200" lvl="0" marL="0" rtl="0" algn="l">
              <a:spcBef>
                <a:spcPts val="0"/>
              </a:spcBef>
              <a:spcAft>
                <a:spcPts val="0"/>
              </a:spcAft>
              <a:buNone/>
            </a:pPr>
            <a:r>
              <a:rPr lang="es"/>
              <a:t>Alexander Peñaloza</a:t>
            </a:r>
            <a:endParaRPr/>
          </a:p>
          <a:p>
            <a:pPr indent="457200" lvl="0" marL="0" rtl="0" algn="l">
              <a:spcBef>
                <a:spcPts val="0"/>
              </a:spcBef>
              <a:spcAft>
                <a:spcPts val="0"/>
              </a:spcAft>
              <a:buNone/>
            </a:pPr>
            <a:r>
              <a:rPr lang="es"/>
              <a:t>Andrés Zhagüi</a:t>
            </a:r>
            <a:endParaRPr/>
          </a:p>
          <a:p>
            <a:pPr indent="457200" lvl="0" marL="0" rtl="0" algn="l">
              <a:spcBef>
                <a:spcPts val="0"/>
              </a:spcBef>
              <a:spcAft>
                <a:spcPts val="0"/>
              </a:spcAft>
              <a:buNone/>
            </a:pPr>
            <a:r>
              <a:rPr lang="es"/>
              <a:t>David Romero</a:t>
            </a:r>
            <a:endParaRPr/>
          </a:p>
          <a:p>
            <a:pPr indent="457200" lvl="0" marL="0" rtl="0" algn="l">
              <a:spcBef>
                <a:spcPts val="0"/>
              </a:spcBef>
              <a:spcAft>
                <a:spcPts val="0"/>
              </a:spcAft>
              <a:buNone/>
            </a:pPr>
            <a:r>
              <a:rPr lang="es"/>
              <a:t>Steven Muñoz</a:t>
            </a:r>
            <a:endParaRPr/>
          </a:p>
        </p:txBody>
      </p:sp>
      <p:pic>
        <p:nvPicPr>
          <p:cNvPr id="88" name="Google Shape;88;p13"/>
          <p:cNvPicPr preferRelativeResize="0"/>
          <p:nvPr/>
        </p:nvPicPr>
        <p:blipFill>
          <a:blip r:embed="rId3">
            <a:alphaModFix/>
          </a:blip>
          <a:stretch>
            <a:fillRect/>
          </a:stretch>
        </p:blipFill>
        <p:spPr>
          <a:xfrm>
            <a:off x="6665000" y="2851375"/>
            <a:ext cx="1958325" cy="1958325"/>
          </a:xfrm>
          <a:prstGeom prst="rect">
            <a:avLst/>
          </a:prstGeom>
          <a:noFill/>
          <a:ln>
            <a:noFill/>
          </a:ln>
        </p:spPr>
      </p:pic>
      <p:pic>
        <p:nvPicPr>
          <p:cNvPr id="89" name="Google Shape;89;p13"/>
          <p:cNvPicPr preferRelativeResize="0"/>
          <p:nvPr/>
        </p:nvPicPr>
        <p:blipFill>
          <a:blip r:embed="rId4">
            <a:alphaModFix/>
          </a:blip>
          <a:stretch>
            <a:fillRect/>
          </a:stretch>
        </p:blipFill>
        <p:spPr>
          <a:xfrm>
            <a:off x="3588025" y="2851375"/>
            <a:ext cx="2732025" cy="1958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Instalación de Kali</a:t>
            </a:r>
            <a:endParaRPr/>
          </a:p>
        </p:txBody>
      </p:sp>
      <p:sp>
        <p:nvSpPr>
          <p:cNvPr id="156" name="Google Shape;156;p22"/>
          <p:cNvSpPr txBox="1"/>
          <p:nvPr>
            <p:ph idx="1" type="body"/>
          </p:nvPr>
        </p:nvSpPr>
        <p:spPr>
          <a:xfrm>
            <a:off x="729450" y="1966375"/>
            <a:ext cx="7688700" cy="10164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s" sz="1400"/>
              <a:t>Una vez instalado el </a:t>
            </a:r>
            <a:r>
              <a:rPr lang="es" sz="1400"/>
              <a:t>sistema</a:t>
            </a:r>
            <a:r>
              <a:rPr lang="es" sz="1400"/>
              <a:t>, se procede a instalar el GRUB (cargador de arranque) en el registro principal de arranque, debemos seleccionar el dispositivo y finalmente presionar en continuar para una instalación completa de Kali.</a:t>
            </a:r>
            <a:endParaRPr sz="1400"/>
          </a:p>
        </p:txBody>
      </p:sp>
      <p:pic>
        <p:nvPicPr>
          <p:cNvPr id="157" name="Google Shape;157;p22"/>
          <p:cNvPicPr preferRelativeResize="0"/>
          <p:nvPr/>
        </p:nvPicPr>
        <p:blipFill>
          <a:blip r:embed="rId3">
            <a:alphaModFix/>
          </a:blip>
          <a:stretch>
            <a:fillRect/>
          </a:stretch>
        </p:blipFill>
        <p:spPr>
          <a:xfrm>
            <a:off x="189126" y="3095306"/>
            <a:ext cx="4382875" cy="1718044"/>
          </a:xfrm>
          <a:prstGeom prst="rect">
            <a:avLst/>
          </a:prstGeom>
          <a:noFill/>
          <a:ln>
            <a:noFill/>
          </a:ln>
        </p:spPr>
      </p:pic>
      <p:pic>
        <p:nvPicPr>
          <p:cNvPr id="158" name="Google Shape;158;p22"/>
          <p:cNvPicPr preferRelativeResize="0"/>
          <p:nvPr/>
        </p:nvPicPr>
        <p:blipFill>
          <a:blip r:embed="rId4">
            <a:alphaModFix/>
          </a:blip>
          <a:stretch>
            <a:fillRect/>
          </a:stretch>
        </p:blipFill>
        <p:spPr>
          <a:xfrm>
            <a:off x="4745321" y="3095300"/>
            <a:ext cx="4241430" cy="171805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11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Partes de Metasploit</a:t>
            </a:r>
            <a:endParaRPr/>
          </a:p>
        </p:txBody>
      </p:sp>
      <p:sp>
        <p:nvSpPr>
          <p:cNvPr id="741" name="Google Shape;741;p11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25000"/>
          </a:bodyPr>
          <a:lstStyle/>
          <a:p>
            <a:pPr indent="-319422" lvl="0" marL="457200" rtl="0" algn="just">
              <a:spcBef>
                <a:spcPts val="0"/>
              </a:spcBef>
              <a:spcAft>
                <a:spcPts val="0"/>
              </a:spcAft>
              <a:buSzPct val="100000"/>
              <a:buChar char="●"/>
            </a:pPr>
            <a:r>
              <a:rPr lang="es" sz="5721"/>
              <a:t>Metasploit es una suite completa que incluye una base de datos de exploits y de payloads, así como una serie de utilidades para aplicarlos.</a:t>
            </a:r>
            <a:endParaRPr sz="5721"/>
          </a:p>
          <a:p>
            <a:pPr indent="-319422" lvl="0" marL="457200" rtl="0" algn="just">
              <a:spcBef>
                <a:spcPts val="0"/>
              </a:spcBef>
              <a:spcAft>
                <a:spcPts val="0"/>
              </a:spcAft>
              <a:buSzPct val="100000"/>
              <a:buChar char="●"/>
            </a:pPr>
            <a:r>
              <a:rPr lang="es" sz="5721"/>
              <a:t>Las utilidades más importantes de Metasploit son: msfconsole, msfgui, msfd, msfcli, msfupdate, msfbinscan, msfpayload, msfencode, msfvenom y msfpescan.</a:t>
            </a:r>
            <a:endParaRPr sz="5721"/>
          </a:p>
          <a:p>
            <a:pPr indent="-319422" lvl="0" marL="457200" rtl="0" algn="just">
              <a:spcBef>
                <a:spcPts val="0"/>
              </a:spcBef>
              <a:spcAft>
                <a:spcPts val="0"/>
              </a:spcAft>
              <a:buSzPct val="100000"/>
              <a:buChar char="●"/>
            </a:pPr>
            <a:r>
              <a:rPr lang="es" sz="5721"/>
              <a:t>Metasploit también se puede utilizar desde msfgui, o con aplicaciones como Armitage que se integran con Metasploit.</a:t>
            </a:r>
            <a:endParaRPr sz="5721"/>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graphicFrame>
        <p:nvGraphicFramePr>
          <p:cNvPr id="746" name="Google Shape;746;p113"/>
          <p:cNvGraphicFramePr/>
          <p:nvPr/>
        </p:nvGraphicFramePr>
        <p:xfrm>
          <a:off x="769975" y="205113"/>
          <a:ext cx="3000000" cy="3000000"/>
        </p:xfrm>
        <a:graphic>
          <a:graphicData uri="http://schemas.openxmlformats.org/drawingml/2006/table">
            <a:tbl>
              <a:tblPr>
                <a:noFill/>
                <a:tableStyleId>{48FD5359-DF38-4BCD-A0A2-4BCC93869DF0}</a:tableStyleId>
              </a:tblPr>
              <a:tblGrid>
                <a:gridCol w="3865925"/>
                <a:gridCol w="3865925"/>
              </a:tblGrid>
              <a:tr h="322900">
                <a:tc>
                  <a:txBody>
                    <a:bodyPr/>
                    <a:lstStyle/>
                    <a:p>
                      <a:pPr indent="0" lvl="0" marL="0" rtl="0" algn="ctr">
                        <a:lnSpc>
                          <a:spcPct val="115000"/>
                        </a:lnSpc>
                        <a:spcBef>
                          <a:spcPts val="0"/>
                        </a:spcBef>
                        <a:spcAft>
                          <a:spcPts val="0"/>
                        </a:spcAft>
                        <a:buNone/>
                      </a:pPr>
                      <a:r>
                        <a:rPr b="1" lang="es" sz="900"/>
                        <a:t>Utilidad</a:t>
                      </a:r>
                      <a:endParaRPr b="1" sz="9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b="1" lang="es" sz="900"/>
                        <a:t>Descripción</a:t>
                      </a:r>
                      <a:endParaRPr b="1" sz="9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2CC"/>
                    </a:solidFill>
                  </a:tcPr>
                </a:tc>
              </a:tr>
              <a:tr h="430525">
                <a:tc>
                  <a:txBody>
                    <a:bodyPr/>
                    <a:lstStyle/>
                    <a:p>
                      <a:pPr indent="0" lvl="0" marL="0" rtl="0" algn="l">
                        <a:spcBef>
                          <a:spcPts val="0"/>
                        </a:spcBef>
                        <a:spcAft>
                          <a:spcPts val="0"/>
                        </a:spcAft>
                        <a:buNone/>
                      </a:pPr>
                      <a:r>
                        <a:rPr lang="es" sz="800"/>
                        <a:t>msfconsole</a:t>
                      </a:r>
                      <a:endParaRPr sz="8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2CC"/>
                    </a:solidFill>
                  </a:tcPr>
                </a:tc>
                <a:tc>
                  <a:txBody>
                    <a:bodyPr/>
                    <a:lstStyle/>
                    <a:p>
                      <a:pPr indent="0" lvl="0" marL="0" rtl="0" algn="just">
                        <a:spcBef>
                          <a:spcPts val="0"/>
                        </a:spcBef>
                        <a:spcAft>
                          <a:spcPts val="0"/>
                        </a:spcAft>
                        <a:buNone/>
                      </a:pPr>
                      <a:r>
                        <a:rPr lang="es" sz="800"/>
                        <a:t>Consola de línea de comandos para ejecutar módulos y mandar órdenes a Metasploit.</a:t>
                      </a:r>
                      <a:endParaRPr sz="8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2CC"/>
                    </a:solidFill>
                  </a:tcPr>
                </a:tc>
              </a:tr>
              <a:tr h="430525">
                <a:tc>
                  <a:txBody>
                    <a:bodyPr/>
                    <a:lstStyle/>
                    <a:p>
                      <a:pPr indent="0" lvl="0" marL="0" rtl="0" algn="just">
                        <a:spcBef>
                          <a:spcPts val="0"/>
                        </a:spcBef>
                        <a:spcAft>
                          <a:spcPts val="0"/>
                        </a:spcAft>
                        <a:buNone/>
                      </a:pPr>
                      <a:r>
                        <a:rPr lang="es" sz="800"/>
                        <a:t>msfgui</a:t>
                      </a:r>
                      <a:endParaRPr sz="8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2CC"/>
                    </a:solidFill>
                  </a:tcPr>
                </a:tc>
                <a:tc>
                  <a:txBody>
                    <a:bodyPr/>
                    <a:lstStyle/>
                    <a:p>
                      <a:pPr indent="0" lvl="0" marL="0" rtl="0" algn="just">
                        <a:spcBef>
                          <a:spcPts val="0"/>
                        </a:spcBef>
                        <a:spcAft>
                          <a:spcPts val="0"/>
                        </a:spcAft>
                        <a:buNone/>
                      </a:pPr>
                      <a:r>
                        <a:rPr lang="es" sz="800"/>
                        <a:t>Interfaz gráfica de usuario con funcionalidad equivalente a la consola msfconsole.</a:t>
                      </a:r>
                      <a:endParaRPr sz="8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2CC"/>
                    </a:solidFill>
                  </a:tcPr>
                </a:tc>
              </a:tr>
              <a:tr h="430525">
                <a:tc>
                  <a:txBody>
                    <a:bodyPr/>
                    <a:lstStyle/>
                    <a:p>
                      <a:pPr indent="0" lvl="0" marL="0" rtl="0" algn="l">
                        <a:spcBef>
                          <a:spcPts val="0"/>
                        </a:spcBef>
                        <a:spcAft>
                          <a:spcPts val="0"/>
                        </a:spcAft>
                        <a:buNone/>
                      </a:pPr>
                      <a:r>
                        <a:rPr lang="es" sz="800"/>
                        <a:t>msfd</a:t>
                      </a:r>
                      <a:endParaRPr sz="8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2CC"/>
                    </a:solidFill>
                  </a:tcPr>
                </a:tc>
                <a:tc>
                  <a:txBody>
                    <a:bodyPr/>
                    <a:lstStyle/>
                    <a:p>
                      <a:pPr indent="0" lvl="0" marL="0" rtl="0" algn="just">
                        <a:spcBef>
                          <a:spcPts val="0"/>
                        </a:spcBef>
                        <a:spcAft>
                          <a:spcPts val="0"/>
                        </a:spcAft>
                        <a:buNone/>
                      </a:pPr>
                      <a:r>
                        <a:rPr lang="es" sz="800"/>
                        <a:t>Daemon de Metasploit que permite lanzar las órdenes a Metasploit desde una máquina remota.</a:t>
                      </a:r>
                      <a:endParaRPr sz="8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2CC"/>
                    </a:solidFill>
                  </a:tcPr>
                </a:tc>
              </a:tr>
              <a:tr h="307500">
                <a:tc>
                  <a:txBody>
                    <a:bodyPr/>
                    <a:lstStyle/>
                    <a:p>
                      <a:pPr indent="0" lvl="0" marL="0" rtl="0" algn="l">
                        <a:spcBef>
                          <a:spcPts val="0"/>
                        </a:spcBef>
                        <a:spcAft>
                          <a:spcPts val="0"/>
                        </a:spcAft>
                        <a:buNone/>
                      </a:pPr>
                      <a:r>
                        <a:rPr lang="es" sz="800"/>
                        <a:t>msfcli</a:t>
                      </a:r>
                      <a:endParaRPr sz="8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2CC"/>
                    </a:solidFill>
                  </a:tcPr>
                </a:tc>
                <a:tc>
                  <a:txBody>
                    <a:bodyPr/>
                    <a:lstStyle/>
                    <a:p>
                      <a:pPr indent="0" lvl="0" marL="0" rtl="0" algn="just">
                        <a:spcBef>
                          <a:spcPts val="0"/>
                        </a:spcBef>
                        <a:spcAft>
                          <a:spcPts val="0"/>
                        </a:spcAft>
                        <a:buNone/>
                      </a:pPr>
                      <a:r>
                        <a:rPr lang="es" sz="800"/>
                        <a:t>Utilidad para lanzar módulos.</a:t>
                      </a:r>
                      <a:endParaRPr sz="8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2CC"/>
                    </a:solidFill>
                  </a:tcPr>
                </a:tc>
              </a:tr>
              <a:tr h="430525">
                <a:tc>
                  <a:txBody>
                    <a:bodyPr/>
                    <a:lstStyle/>
                    <a:p>
                      <a:pPr indent="0" lvl="0" marL="0" rtl="0" algn="l">
                        <a:spcBef>
                          <a:spcPts val="0"/>
                        </a:spcBef>
                        <a:spcAft>
                          <a:spcPts val="0"/>
                        </a:spcAft>
                        <a:buNone/>
                      </a:pPr>
                      <a:r>
                        <a:rPr lang="es" sz="800"/>
                        <a:t>msfupdate</a:t>
                      </a:r>
                      <a:endParaRPr sz="8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2CC"/>
                    </a:solidFill>
                  </a:tcPr>
                </a:tc>
                <a:tc>
                  <a:txBody>
                    <a:bodyPr/>
                    <a:lstStyle/>
                    <a:p>
                      <a:pPr indent="0" lvl="0" marL="0" rtl="0" algn="just">
                        <a:spcBef>
                          <a:spcPts val="0"/>
                        </a:spcBef>
                        <a:spcAft>
                          <a:spcPts val="0"/>
                        </a:spcAft>
                        <a:buNone/>
                      </a:pPr>
                      <a:r>
                        <a:rPr lang="es" sz="800"/>
                        <a:t>Actualiza la base de datos de exploits, los módulos y la funcionalidad de Metasploit.</a:t>
                      </a:r>
                      <a:endParaRPr sz="8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2CC"/>
                    </a:solidFill>
                  </a:tcPr>
                </a:tc>
              </a:tr>
              <a:tr h="430525">
                <a:tc>
                  <a:txBody>
                    <a:bodyPr/>
                    <a:lstStyle/>
                    <a:p>
                      <a:pPr indent="0" lvl="0" marL="0" rtl="0" algn="l">
                        <a:spcBef>
                          <a:spcPts val="0"/>
                        </a:spcBef>
                        <a:spcAft>
                          <a:spcPts val="0"/>
                        </a:spcAft>
                        <a:buNone/>
                      </a:pPr>
                      <a:r>
                        <a:rPr lang="es" sz="800"/>
                        <a:t>msfbinscan</a:t>
                      </a:r>
                      <a:endParaRPr sz="8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2CC"/>
                    </a:solidFill>
                  </a:tcPr>
                </a:tc>
                <a:tc>
                  <a:txBody>
                    <a:bodyPr/>
                    <a:lstStyle/>
                    <a:p>
                      <a:pPr indent="0" lvl="0" marL="0" rtl="0" algn="just">
                        <a:spcBef>
                          <a:spcPts val="0"/>
                        </a:spcBef>
                        <a:spcAft>
                          <a:spcPts val="0"/>
                        </a:spcAft>
                        <a:buNone/>
                      </a:pPr>
                      <a:r>
                        <a:rPr lang="es" sz="800"/>
                        <a:t>Auditoría dentro de ejecutables. Búsqueda de instrucciones de salto y sobre la pila.</a:t>
                      </a:r>
                      <a:endParaRPr sz="8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2CC"/>
                    </a:solidFill>
                  </a:tcPr>
                </a:tc>
              </a:tr>
              <a:tr h="674250">
                <a:tc>
                  <a:txBody>
                    <a:bodyPr/>
                    <a:lstStyle/>
                    <a:p>
                      <a:pPr indent="0" lvl="0" marL="0" rtl="0" algn="l">
                        <a:spcBef>
                          <a:spcPts val="0"/>
                        </a:spcBef>
                        <a:spcAft>
                          <a:spcPts val="0"/>
                        </a:spcAft>
                        <a:buNone/>
                      </a:pPr>
                      <a:r>
                        <a:rPr lang="es" sz="800"/>
                        <a:t>msfpayload</a:t>
                      </a:r>
                      <a:endParaRPr sz="8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2CC"/>
                    </a:solidFill>
                  </a:tcPr>
                </a:tc>
                <a:tc>
                  <a:txBody>
                    <a:bodyPr/>
                    <a:lstStyle/>
                    <a:p>
                      <a:pPr indent="0" lvl="0" marL="0" rtl="0" algn="just">
                        <a:spcBef>
                          <a:spcPts val="0"/>
                        </a:spcBef>
                        <a:spcAft>
                          <a:spcPts val="0"/>
                        </a:spcAft>
                        <a:buNone/>
                      </a:pPr>
                      <a:r>
                        <a:rPr lang="es" sz="800"/>
                        <a:t>Generación de shellcodes en varios lenguajes de programación. Generación de shellcodes empotradas en ejecutables de varios sabores de Unix y versiones de Windows.</a:t>
                      </a:r>
                      <a:endParaRPr sz="8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2CC"/>
                    </a:solidFill>
                  </a:tcPr>
                </a:tc>
              </a:tr>
              <a:tr h="414950">
                <a:tc>
                  <a:txBody>
                    <a:bodyPr/>
                    <a:lstStyle/>
                    <a:p>
                      <a:pPr indent="0" lvl="0" marL="0" rtl="0" algn="l">
                        <a:spcBef>
                          <a:spcPts val="0"/>
                        </a:spcBef>
                        <a:spcAft>
                          <a:spcPts val="0"/>
                        </a:spcAft>
                        <a:buNone/>
                      </a:pPr>
                      <a:r>
                        <a:rPr lang="es" sz="800"/>
                        <a:t>msfencode</a:t>
                      </a:r>
                      <a:endParaRPr sz="8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2CC"/>
                    </a:solidFill>
                  </a:tcPr>
                </a:tc>
                <a:tc>
                  <a:txBody>
                    <a:bodyPr/>
                    <a:lstStyle/>
                    <a:p>
                      <a:pPr indent="0" lvl="0" marL="0" rtl="0" algn="just">
                        <a:spcBef>
                          <a:spcPts val="0"/>
                        </a:spcBef>
                        <a:spcAft>
                          <a:spcPts val="0"/>
                        </a:spcAft>
                        <a:buNone/>
                      </a:pPr>
                      <a:r>
                        <a:rPr lang="es" sz="800"/>
                        <a:t>Ofusca el código de la shellcode contra antivirus y sistemas IDS.</a:t>
                      </a:r>
                      <a:endParaRPr sz="8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2CC"/>
                    </a:solidFill>
                  </a:tcPr>
                </a:tc>
              </a:tr>
              <a:tr h="430525">
                <a:tc>
                  <a:txBody>
                    <a:bodyPr/>
                    <a:lstStyle/>
                    <a:p>
                      <a:pPr indent="0" lvl="0" marL="0" rtl="0" algn="l">
                        <a:spcBef>
                          <a:spcPts val="0"/>
                        </a:spcBef>
                        <a:spcAft>
                          <a:spcPts val="0"/>
                        </a:spcAft>
                        <a:buNone/>
                      </a:pPr>
                      <a:r>
                        <a:rPr lang="es" sz="800"/>
                        <a:t>msfvenom</a:t>
                      </a:r>
                      <a:endParaRPr sz="8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2CC"/>
                    </a:solidFill>
                  </a:tcPr>
                </a:tc>
                <a:tc>
                  <a:txBody>
                    <a:bodyPr/>
                    <a:lstStyle/>
                    <a:p>
                      <a:pPr indent="0" lvl="0" marL="0" rtl="0" algn="just">
                        <a:spcBef>
                          <a:spcPts val="0"/>
                        </a:spcBef>
                        <a:spcAft>
                          <a:spcPts val="0"/>
                        </a:spcAft>
                        <a:buNone/>
                      </a:pPr>
                      <a:r>
                        <a:rPr lang="es" sz="800"/>
                        <a:t>Implementa la funcionalidad de las utilidades ya comentadas msfpayload y msfencode.</a:t>
                      </a:r>
                      <a:endParaRPr sz="8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2CC"/>
                    </a:solidFill>
                  </a:tcPr>
                </a:tc>
              </a:tr>
              <a:tr h="430525">
                <a:tc>
                  <a:txBody>
                    <a:bodyPr/>
                    <a:lstStyle/>
                    <a:p>
                      <a:pPr indent="0" lvl="0" marL="0" rtl="0" algn="l">
                        <a:spcBef>
                          <a:spcPts val="0"/>
                        </a:spcBef>
                        <a:spcAft>
                          <a:spcPts val="0"/>
                        </a:spcAft>
                        <a:buNone/>
                      </a:pPr>
                      <a:r>
                        <a:rPr lang="es" sz="800"/>
                        <a:t>msfpescan</a:t>
                      </a:r>
                      <a:endParaRPr sz="8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2CC"/>
                    </a:solidFill>
                  </a:tcPr>
                </a:tc>
                <a:tc>
                  <a:txBody>
                    <a:bodyPr/>
                    <a:lstStyle/>
                    <a:p>
                      <a:pPr indent="0" lvl="0" marL="0" rtl="0" algn="just">
                        <a:spcBef>
                          <a:spcPts val="0"/>
                        </a:spcBef>
                        <a:spcAft>
                          <a:spcPts val="0"/>
                        </a:spcAft>
                        <a:buNone/>
                      </a:pPr>
                      <a:r>
                        <a:rPr lang="es" sz="800"/>
                        <a:t>Análisis de las DLL, y generación de direcciones de retorno para las shellcode.</a:t>
                      </a:r>
                      <a:endParaRPr sz="8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2CC"/>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1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Meterpreter</a:t>
            </a:r>
            <a:endParaRPr/>
          </a:p>
        </p:txBody>
      </p:sp>
      <p:sp>
        <p:nvSpPr>
          <p:cNvPr id="752" name="Google Shape;752;p1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25000" lnSpcReduction="20000"/>
          </a:bodyPr>
          <a:lstStyle/>
          <a:p>
            <a:pPr indent="-317500" lvl="0" marL="457200" rtl="0" algn="just">
              <a:spcBef>
                <a:spcPts val="0"/>
              </a:spcBef>
              <a:spcAft>
                <a:spcPts val="0"/>
              </a:spcAft>
              <a:buSzPct val="100000"/>
              <a:buChar char="●"/>
            </a:pPr>
            <a:r>
              <a:rPr lang="es" sz="5600"/>
              <a:t>Meterpreter es un troyano completo que permite tomar el control remoto de una máquina.</a:t>
            </a:r>
            <a:endParaRPr sz="5600"/>
          </a:p>
          <a:p>
            <a:pPr indent="-317500" lvl="0" marL="457200" rtl="0" algn="just">
              <a:spcBef>
                <a:spcPts val="0"/>
              </a:spcBef>
              <a:spcAft>
                <a:spcPts val="0"/>
              </a:spcAft>
              <a:buSzPct val="100000"/>
              <a:buChar char="●"/>
            </a:pPr>
            <a:r>
              <a:rPr lang="es" sz="5600"/>
              <a:t>Desde Meterpreter, se puede acceder a información sensible, escalar privilegios y realizar ataques.</a:t>
            </a:r>
            <a:endParaRPr sz="5600"/>
          </a:p>
          <a:p>
            <a:pPr indent="-317500" lvl="0" marL="457200" rtl="0" algn="just">
              <a:spcBef>
                <a:spcPts val="0"/>
              </a:spcBef>
              <a:spcAft>
                <a:spcPts val="0"/>
              </a:spcAft>
              <a:buSzPct val="100000"/>
              <a:buChar char="●"/>
            </a:pPr>
            <a:r>
              <a:rPr lang="es" sz="5600"/>
              <a:t>En un sistema Unix bien configurado, Meterpreter puede obtener privilegios de usuario efectivo.</a:t>
            </a:r>
            <a:endParaRPr sz="5600"/>
          </a:p>
          <a:p>
            <a:pPr indent="-317500" lvl="0" marL="457200" rtl="0" algn="just">
              <a:spcBef>
                <a:spcPts val="0"/>
              </a:spcBef>
              <a:spcAft>
                <a:spcPts val="0"/>
              </a:spcAft>
              <a:buSzPct val="100000"/>
              <a:buChar char="●"/>
            </a:pPr>
            <a:r>
              <a:rPr lang="es" sz="5600"/>
              <a:t>En sistemas Windows, Meterpreter puede obtener privilegios completos de administración.</a:t>
            </a:r>
            <a:endParaRPr sz="5600"/>
          </a:p>
          <a:p>
            <a:pPr indent="-317500" lvl="0" marL="457200" rtl="0" algn="just">
              <a:spcBef>
                <a:spcPts val="0"/>
              </a:spcBef>
              <a:spcAft>
                <a:spcPts val="0"/>
              </a:spcAft>
              <a:buSzPct val="100000"/>
              <a:buChar char="●"/>
            </a:pPr>
            <a:r>
              <a:rPr lang="es" sz="5600"/>
              <a:t>Meterpreter es una herramienta muy potente que puede utilizarse para causar daños significativos.</a:t>
            </a:r>
            <a:endParaRPr sz="56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115"/>
          <p:cNvSpPr txBox="1"/>
          <p:nvPr>
            <p:ph type="ctrTitle"/>
          </p:nvPr>
        </p:nvSpPr>
        <p:spPr>
          <a:xfrm>
            <a:off x="727950" y="1489500"/>
            <a:ext cx="7688100" cy="216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a:t>CAPÍTULO 9</a:t>
            </a:r>
            <a:endParaRPr/>
          </a:p>
          <a:p>
            <a:pPr indent="0" lvl="0" marL="0" rtl="0" algn="ctr">
              <a:spcBef>
                <a:spcPts val="0"/>
              </a:spcBef>
              <a:spcAft>
                <a:spcPts val="0"/>
              </a:spcAft>
              <a:buNone/>
            </a:pPr>
            <a:r>
              <a:rPr lang="es"/>
              <a:t>ADVERTENCIA LEGAL</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16"/>
          <p:cNvSpPr txBox="1"/>
          <p:nvPr>
            <p:ph idx="1" type="body"/>
          </p:nvPr>
        </p:nvSpPr>
        <p:spPr>
          <a:xfrm>
            <a:off x="729450" y="1327700"/>
            <a:ext cx="3842700" cy="3617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
              <a:t>Kali Linux es una herramienta al borde de lo legal, por lo que tiene que ser usada con responsabilidad.</a:t>
            </a:r>
            <a:endParaRPr/>
          </a:p>
          <a:p>
            <a:pPr indent="-311150" lvl="0" marL="457200" rtl="0" algn="l">
              <a:spcBef>
                <a:spcPts val="0"/>
              </a:spcBef>
              <a:spcAft>
                <a:spcPts val="0"/>
              </a:spcAft>
              <a:buSzPts val="1300"/>
              <a:buChar char="●"/>
            </a:pPr>
            <a:r>
              <a:rPr lang="es"/>
              <a:t>El uso de Kali linux en situaciones en las que no se pueda justificar su uso tiene sanciones legales como :</a:t>
            </a:r>
            <a:endParaRPr/>
          </a:p>
          <a:p>
            <a:pPr indent="-298450" lvl="1" marL="914400" rtl="0" algn="l">
              <a:spcBef>
                <a:spcPts val="0"/>
              </a:spcBef>
              <a:spcAft>
                <a:spcPts val="0"/>
              </a:spcAft>
              <a:buSzPts val="1100"/>
              <a:buChar char="○"/>
            </a:pPr>
            <a:r>
              <a:rPr lang="es"/>
              <a:t>Años en </a:t>
            </a:r>
            <a:r>
              <a:rPr lang="es"/>
              <a:t>prisión</a:t>
            </a:r>
            <a:r>
              <a:rPr lang="es"/>
              <a:t>.</a:t>
            </a:r>
            <a:endParaRPr/>
          </a:p>
          <a:p>
            <a:pPr indent="-298450" lvl="1" marL="914400" rtl="0" algn="l">
              <a:spcBef>
                <a:spcPts val="0"/>
              </a:spcBef>
              <a:spcAft>
                <a:spcPts val="0"/>
              </a:spcAft>
              <a:buSzPts val="1100"/>
              <a:buChar char="○"/>
            </a:pPr>
            <a:r>
              <a:rPr lang="es"/>
              <a:t>Multas </a:t>
            </a:r>
            <a:r>
              <a:rPr lang="es"/>
              <a:t>económicas</a:t>
            </a:r>
            <a:r>
              <a:rPr lang="es"/>
              <a:t>.</a:t>
            </a:r>
            <a:endParaRPr/>
          </a:p>
          <a:p>
            <a:pPr indent="-311150" lvl="0" marL="457200" rtl="0" algn="l">
              <a:spcBef>
                <a:spcPts val="0"/>
              </a:spcBef>
              <a:spcAft>
                <a:spcPts val="0"/>
              </a:spcAft>
              <a:buSzPts val="1300"/>
              <a:buChar char="●"/>
            </a:pPr>
            <a:r>
              <a:rPr lang="es"/>
              <a:t>Su uso en ambiente profesional tiene que contar con la </a:t>
            </a:r>
            <a:r>
              <a:rPr lang="es"/>
              <a:t>respectiva</a:t>
            </a:r>
            <a:r>
              <a:rPr lang="es"/>
              <a:t> </a:t>
            </a:r>
            <a:r>
              <a:rPr lang="es"/>
              <a:t>documentación y autorización para realizar las auditorías.</a:t>
            </a:r>
            <a:endParaRPr/>
          </a:p>
          <a:p>
            <a:pPr indent="-311150" lvl="0" marL="457200" rtl="0" algn="l">
              <a:spcBef>
                <a:spcPts val="0"/>
              </a:spcBef>
              <a:spcAft>
                <a:spcPts val="0"/>
              </a:spcAft>
              <a:buSzPts val="1300"/>
              <a:buChar char="●"/>
            </a:pPr>
            <a:r>
              <a:rPr lang="es"/>
              <a:t>Las sanciones varían su severidad de acuerdo a la normativa de cada país.</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17"/>
          <p:cNvSpPr txBox="1"/>
          <p:nvPr>
            <p:ph type="ctrTitle"/>
          </p:nvPr>
        </p:nvSpPr>
        <p:spPr>
          <a:xfrm>
            <a:off x="727950" y="1489500"/>
            <a:ext cx="7688100" cy="216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a:t>CAPÍTULO 10</a:t>
            </a:r>
            <a:endParaRPr/>
          </a:p>
          <a:p>
            <a:pPr indent="0" lvl="0" marL="0" rtl="0" algn="ctr">
              <a:spcBef>
                <a:spcPts val="0"/>
              </a:spcBef>
              <a:spcAft>
                <a:spcPts val="0"/>
              </a:spcAft>
              <a:buNone/>
            </a:pPr>
            <a:r>
              <a:rPr lang="es"/>
              <a:t>ANÁLISIS FORENSE CON KALI</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118"/>
          <p:cNvSpPr txBox="1"/>
          <p:nvPr>
            <p:ph type="title"/>
          </p:nvPr>
        </p:nvSpPr>
        <p:spPr>
          <a:xfrm>
            <a:off x="727650" y="13213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ANÁLISIS FORENSE CON KALI</a:t>
            </a:r>
            <a:endParaRPr/>
          </a:p>
        </p:txBody>
      </p:sp>
      <p:sp>
        <p:nvSpPr>
          <p:cNvPr id="773" name="Google Shape;773;p118"/>
          <p:cNvSpPr txBox="1"/>
          <p:nvPr>
            <p:ph idx="1" type="body"/>
          </p:nvPr>
        </p:nvSpPr>
        <p:spPr>
          <a:xfrm>
            <a:off x="727650" y="1856575"/>
            <a:ext cx="3844500" cy="32049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s" sz="1400"/>
              <a:t>Al arrancar, Kali ofrece un modo forense “Live” –Live (</a:t>
            </a:r>
            <a:r>
              <a:rPr lang="es" sz="1400"/>
              <a:t>forensic mode)–</a:t>
            </a:r>
            <a:endParaRPr sz="1400"/>
          </a:p>
          <a:p>
            <a:pPr indent="0" lvl="0" marL="0" rtl="0" algn="l">
              <a:spcBef>
                <a:spcPts val="1200"/>
              </a:spcBef>
              <a:spcAft>
                <a:spcPts val="0"/>
              </a:spcAft>
              <a:buNone/>
            </a:pPr>
            <a:r>
              <a:rPr lang="es" sz="1400"/>
              <a:t>En modo forense, Kali no monta automáticamente ningún medio de almacenamiento distinto que el propio disco de arranque.</a:t>
            </a:r>
            <a:endParaRPr sz="1400"/>
          </a:p>
          <a:p>
            <a:pPr indent="0" lvl="0" marL="0" rtl="0" algn="l">
              <a:spcBef>
                <a:spcPts val="1200"/>
              </a:spcBef>
              <a:spcAft>
                <a:spcPts val="0"/>
              </a:spcAft>
              <a:buNone/>
            </a:pPr>
            <a:r>
              <a:rPr lang="es" sz="1400"/>
              <a:t>Esto incluye discos duros internos, y particiones swap –que, por defecto, todas las distribuciones montan habitualmente–.</a:t>
            </a:r>
            <a:endParaRPr sz="1400"/>
          </a:p>
          <a:p>
            <a:pPr indent="0" lvl="0" marL="0" rtl="0" algn="l">
              <a:spcBef>
                <a:spcPts val="1200"/>
              </a:spcBef>
              <a:spcAft>
                <a:spcPts val="0"/>
              </a:spcAft>
              <a:buNone/>
            </a:pPr>
            <a:r>
              <a:rPr lang="es" sz="1400"/>
              <a:t>No se activa la red por defecto, debiendo activarse a mano.</a:t>
            </a:r>
            <a:endParaRPr sz="1400"/>
          </a:p>
          <a:p>
            <a:pPr indent="0" lvl="0" marL="0" rtl="0" algn="l">
              <a:spcBef>
                <a:spcPts val="1200"/>
              </a:spcBef>
              <a:spcAft>
                <a:spcPts val="1200"/>
              </a:spcAft>
              <a:buNone/>
            </a:pPr>
            <a:r>
              <a:rPr lang="es" sz="1400"/>
              <a:t>La clave de root de la distribución en Live es toor.</a:t>
            </a:r>
            <a:endParaRPr sz="1400"/>
          </a:p>
        </p:txBody>
      </p:sp>
      <p:pic>
        <p:nvPicPr>
          <p:cNvPr id="774" name="Google Shape;774;p118"/>
          <p:cNvPicPr preferRelativeResize="0"/>
          <p:nvPr/>
        </p:nvPicPr>
        <p:blipFill>
          <a:blip r:embed="rId3">
            <a:alphaModFix/>
          </a:blip>
          <a:stretch>
            <a:fillRect/>
          </a:stretch>
        </p:blipFill>
        <p:spPr>
          <a:xfrm>
            <a:off x="4572000" y="1749250"/>
            <a:ext cx="4572000" cy="3406718"/>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1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10.1 USO DE KALI EN ANÁLISIS FORENSE. CLONADO DE DISCOS</a:t>
            </a:r>
            <a:endParaRPr/>
          </a:p>
        </p:txBody>
      </p:sp>
      <p:sp>
        <p:nvSpPr>
          <p:cNvPr id="780" name="Google Shape;780;p119"/>
          <p:cNvSpPr txBox="1"/>
          <p:nvPr>
            <p:ph idx="1" type="body"/>
          </p:nvPr>
        </p:nvSpPr>
        <p:spPr>
          <a:xfrm>
            <a:off x="729450" y="2078875"/>
            <a:ext cx="7688700" cy="299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100"/>
              <a:t>Introducción al Clonado de Discos en Análisis Forense:</a:t>
            </a:r>
            <a:endParaRPr sz="1100"/>
          </a:p>
          <a:p>
            <a:pPr indent="-298450" lvl="0" marL="457200" rtl="0" algn="l">
              <a:spcBef>
                <a:spcPts val="0"/>
              </a:spcBef>
              <a:spcAft>
                <a:spcPts val="0"/>
              </a:spcAft>
              <a:buSzPts val="1100"/>
              <a:buChar char="●"/>
            </a:pPr>
            <a:r>
              <a:rPr lang="es" sz="1100"/>
              <a:t>Tarea frecuente en trabajo forense.</a:t>
            </a:r>
            <a:endParaRPr sz="1100"/>
          </a:p>
          <a:p>
            <a:pPr indent="-298450" lvl="0" marL="457200" rtl="0" algn="l">
              <a:spcBef>
                <a:spcPts val="0"/>
              </a:spcBef>
              <a:spcAft>
                <a:spcPts val="0"/>
              </a:spcAft>
              <a:buSzPts val="1100"/>
              <a:buChar char="●"/>
            </a:pPr>
            <a:r>
              <a:rPr lang="es" sz="1100"/>
              <a:t>Evitar arrancar desde el disco duro analizado.</a:t>
            </a:r>
            <a:endParaRPr sz="1100"/>
          </a:p>
          <a:p>
            <a:pPr indent="0" lvl="0" marL="0" rtl="0" algn="l">
              <a:spcBef>
                <a:spcPts val="0"/>
              </a:spcBef>
              <a:spcAft>
                <a:spcPts val="0"/>
              </a:spcAft>
              <a:buNone/>
            </a:pPr>
            <a:r>
              <a:rPr lang="es" sz="1100"/>
              <a:t>Comando DD para Clonado de Discos:</a:t>
            </a:r>
            <a:endParaRPr sz="1100"/>
          </a:p>
          <a:p>
            <a:pPr indent="-298450" lvl="0" marL="457200" rtl="0" algn="l">
              <a:spcBef>
                <a:spcPts val="0"/>
              </a:spcBef>
              <a:spcAft>
                <a:spcPts val="0"/>
              </a:spcAft>
              <a:buSzPts val="1100"/>
              <a:buChar char="●"/>
            </a:pPr>
            <a:r>
              <a:rPr lang="es" sz="1100"/>
              <a:t>Sintaxis: dd conv=sync,noerror if=dispositivodisco of=cherosalida bs=tambloque</a:t>
            </a:r>
            <a:endParaRPr sz="1100"/>
          </a:p>
          <a:p>
            <a:pPr indent="-298450" lvl="0" marL="457200" rtl="0" algn="l">
              <a:spcBef>
                <a:spcPts val="0"/>
              </a:spcBef>
              <a:spcAft>
                <a:spcPts val="0"/>
              </a:spcAft>
              <a:buSzPts val="1100"/>
              <a:buChar char="●"/>
            </a:pPr>
            <a:r>
              <a:rPr lang="es" sz="1100"/>
              <a:t>conv=sync,noerror: no parar al leer bloques erroneos, en cambio llenar de ceros.</a:t>
            </a:r>
            <a:endParaRPr sz="1100"/>
          </a:p>
          <a:p>
            <a:pPr indent="-298450" lvl="0" marL="457200" rtl="0" algn="l">
              <a:spcBef>
                <a:spcPts val="0"/>
              </a:spcBef>
              <a:spcAft>
                <a:spcPts val="0"/>
              </a:spcAft>
              <a:buSzPts val="1100"/>
              <a:buChar char="●"/>
            </a:pPr>
            <a:r>
              <a:rPr lang="es" sz="1100"/>
              <a:t>Acelerar el proceso con tambloque: tambloque es tamaño del bloque, leer de tambloque en tambloque.</a:t>
            </a:r>
            <a:endParaRPr sz="1100"/>
          </a:p>
          <a:p>
            <a:pPr indent="0" lvl="0" marL="0" rtl="0" algn="l">
              <a:spcBef>
                <a:spcPts val="0"/>
              </a:spcBef>
              <a:spcAft>
                <a:spcPts val="0"/>
              </a:spcAft>
              <a:buNone/>
            </a:pPr>
            <a:r>
              <a:rPr lang="es" sz="1100"/>
              <a:t>Generación de la RMA MD5 y SHA512:</a:t>
            </a:r>
            <a:endParaRPr sz="1100"/>
          </a:p>
          <a:p>
            <a:pPr indent="-298450" lvl="0" marL="457200" rtl="0" algn="l">
              <a:spcBef>
                <a:spcPts val="0"/>
              </a:spcBef>
              <a:spcAft>
                <a:spcPts val="0"/>
              </a:spcAft>
              <a:buSzPts val="1100"/>
              <a:buChar char="●"/>
            </a:pPr>
            <a:r>
              <a:rPr lang="es" sz="1100"/>
              <a:t>MD5: md5sum nombreimagen &gt; nombreimagen.md5.</a:t>
            </a:r>
            <a:endParaRPr sz="1100"/>
          </a:p>
          <a:p>
            <a:pPr indent="-298450" lvl="1" marL="914400" rtl="0" algn="l">
              <a:spcBef>
                <a:spcPts val="0"/>
              </a:spcBef>
              <a:spcAft>
                <a:spcPts val="0"/>
              </a:spcAft>
              <a:buSzPts val="1100"/>
              <a:buChar char="○"/>
            </a:pPr>
            <a:r>
              <a:rPr lang="es"/>
              <a:t>nombreimagen nombre del fichero donde se grabará la imagen. MD5 es vulnerable a ataques de  colisión de hash</a:t>
            </a:r>
            <a:endParaRPr/>
          </a:p>
          <a:p>
            <a:pPr indent="-298450" lvl="0" marL="457200" rtl="0" algn="l">
              <a:spcBef>
                <a:spcPts val="0"/>
              </a:spcBef>
              <a:spcAft>
                <a:spcPts val="0"/>
              </a:spcAft>
              <a:buSzPts val="1100"/>
              <a:buChar char="●"/>
            </a:pPr>
            <a:r>
              <a:rPr lang="es" sz="1100"/>
              <a:t>SHA512: sha512sum nombreimagen &gt; nombreimagen.sha512.</a:t>
            </a:r>
            <a:endParaRPr sz="1100"/>
          </a:p>
          <a:p>
            <a:pPr indent="-298450" lvl="1" marL="914400" rtl="0" algn="l">
              <a:spcBef>
                <a:spcPts val="0"/>
              </a:spcBef>
              <a:spcAft>
                <a:spcPts val="0"/>
              </a:spcAft>
              <a:buSzPts val="1100"/>
              <a:buChar char="○"/>
            </a:pPr>
            <a:r>
              <a:rPr lang="es"/>
              <a:t>Firmas SHA512 son largas, se suele firmar este fichero con MD5.</a:t>
            </a:r>
            <a:endParaRPr sz="1100"/>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1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10.1 USO DE KALI EN ANÁLISIS FORENSE. CLONADO DE DISCOS</a:t>
            </a:r>
            <a:endParaRPr/>
          </a:p>
        </p:txBody>
      </p:sp>
      <p:sp>
        <p:nvSpPr>
          <p:cNvPr id="786" name="Google Shape;786;p120"/>
          <p:cNvSpPr txBox="1"/>
          <p:nvPr>
            <p:ph idx="1" type="body"/>
          </p:nvPr>
        </p:nvSpPr>
        <p:spPr>
          <a:xfrm>
            <a:off x="727650" y="2311625"/>
            <a:ext cx="7688700" cy="2261100"/>
          </a:xfrm>
          <a:prstGeom prst="rect">
            <a:avLst/>
          </a:prstGeom>
        </p:spPr>
        <p:txBody>
          <a:bodyPr anchorCtr="0" anchor="t" bIns="91425" lIns="91425" spcFirstLastPara="1" rIns="91425" wrap="square" tIns="91425">
            <a:normAutofit/>
          </a:bodyPr>
          <a:lstStyle/>
          <a:p>
            <a:pPr indent="0" lvl="0" marL="0" rtl="0" algn="l">
              <a:lnSpc>
                <a:spcPct val="138000"/>
              </a:lnSpc>
              <a:spcBef>
                <a:spcPts val="0"/>
              </a:spcBef>
              <a:spcAft>
                <a:spcPts val="0"/>
              </a:spcAft>
              <a:buNone/>
            </a:pPr>
            <a:r>
              <a:rPr lang="es"/>
              <a:t>Problemas Comunes y Soluciones:</a:t>
            </a:r>
            <a:endParaRPr/>
          </a:p>
          <a:p>
            <a:pPr indent="-311150" lvl="0" marL="457200" rtl="0" algn="l">
              <a:spcBef>
                <a:spcPts val="0"/>
              </a:spcBef>
              <a:spcAft>
                <a:spcPts val="0"/>
              </a:spcAft>
              <a:buClr>
                <a:schemeClr val="accent1"/>
              </a:buClr>
              <a:buSzPts val="1300"/>
              <a:buFont typeface="Lato"/>
              <a:buChar char="●"/>
            </a:pPr>
            <a:r>
              <a:rPr lang="es"/>
              <a:t>El disco que se ha llevado para clonar es más pequeño que el disco a clonar, para ello se comprime la imagen</a:t>
            </a:r>
            <a:endParaRPr/>
          </a:p>
          <a:p>
            <a:pPr indent="-311150" lvl="1" marL="914400" rtl="0" algn="l">
              <a:spcBef>
                <a:spcPts val="0"/>
              </a:spcBef>
              <a:spcAft>
                <a:spcPts val="0"/>
              </a:spcAft>
              <a:buClr>
                <a:schemeClr val="accent1"/>
              </a:buClr>
              <a:buSzPts val="1300"/>
              <a:buFont typeface="Lato"/>
              <a:buAutoNum type="alphaLcPeriod"/>
            </a:pPr>
            <a:r>
              <a:rPr lang="es"/>
              <a:t>Comprimir imagen: dd conv=sync,noerror if=dispositivodisco bs=tambloque | gzip -c &gt; ficherosalida.gz.</a:t>
            </a:r>
            <a:endParaRPr/>
          </a:p>
          <a:p>
            <a:pPr indent="0" lvl="0" marL="914400" rtl="0" algn="l">
              <a:spcBef>
                <a:spcPts val="0"/>
              </a:spcBef>
              <a:spcAft>
                <a:spcPts val="0"/>
              </a:spcAft>
              <a:buNone/>
            </a:pPr>
            <a:r>
              <a:t/>
            </a:r>
            <a:endParaRPr/>
          </a:p>
          <a:p>
            <a:pPr indent="-311150" lvl="0" marL="457200" rtl="0" algn="l">
              <a:spcBef>
                <a:spcPts val="0"/>
              </a:spcBef>
              <a:spcAft>
                <a:spcPts val="0"/>
              </a:spcAft>
              <a:buClr>
                <a:schemeClr val="accent1"/>
              </a:buClr>
              <a:buSzPts val="1300"/>
              <a:buFont typeface="Lato"/>
              <a:buChar char="●"/>
            </a:pPr>
            <a:r>
              <a:rPr lang="es"/>
              <a:t>Clonado a través de la red: cuando no se tiene acceso </a:t>
            </a:r>
            <a:r>
              <a:rPr lang="es"/>
              <a:t>físicamente</a:t>
            </a:r>
            <a:r>
              <a:rPr lang="es"/>
              <a:t> al disco</a:t>
            </a:r>
            <a:endParaRPr/>
          </a:p>
          <a:p>
            <a:pPr indent="-298450" lvl="1" marL="914400" rtl="0" algn="l">
              <a:spcBef>
                <a:spcPts val="0"/>
              </a:spcBef>
              <a:spcAft>
                <a:spcPts val="0"/>
              </a:spcAft>
              <a:buClr>
                <a:srgbClr val="000000"/>
              </a:buClr>
              <a:buSzPts val="1100"/>
              <a:buFont typeface="Arial"/>
              <a:buAutoNum type="alphaLcPeriod"/>
            </a:pPr>
            <a:r>
              <a:rPr lang="es"/>
              <a:t>nc -l -p puerto | dd conv=sync,noerror </a:t>
            </a:r>
            <a:r>
              <a:rPr lang="es"/>
              <a:t>of=cherosalida. </a:t>
            </a:r>
            <a:r>
              <a:rPr lang="es"/>
              <a:t>bz bs=tambloque</a:t>
            </a:r>
            <a:endParaRPr/>
          </a:p>
          <a:p>
            <a:pPr indent="0" lvl="0" marL="0" rtl="0" algn="l">
              <a:spcBef>
                <a:spcPts val="0"/>
              </a:spcBef>
              <a:spcAft>
                <a:spcPts val="1200"/>
              </a:spcAft>
              <a:buNone/>
            </a:pPr>
            <a:r>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21"/>
          <p:cNvSpPr txBox="1"/>
          <p:nvPr>
            <p:ph type="title"/>
          </p:nvPr>
        </p:nvSpPr>
        <p:spPr>
          <a:xfrm>
            <a:off x="729450" y="11557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10.2 USO DE KALI EN ANÁLISIS FORENSE. VISIÓN Y EDICIÓN DE IMÁGENES DE DISCO</a:t>
            </a:r>
            <a:endParaRPr/>
          </a:p>
        </p:txBody>
      </p:sp>
      <p:sp>
        <p:nvSpPr>
          <p:cNvPr id="792" name="Google Shape;792;p121"/>
          <p:cNvSpPr txBox="1"/>
          <p:nvPr>
            <p:ph idx="1" type="body"/>
          </p:nvPr>
        </p:nvSpPr>
        <p:spPr>
          <a:xfrm>
            <a:off x="546925" y="2078875"/>
            <a:ext cx="4875600" cy="30066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es" sz="1310"/>
              <a:t>Trabajo con Volcados de Discos Enteros:</a:t>
            </a:r>
            <a:endParaRPr sz="1310"/>
          </a:p>
          <a:p>
            <a:pPr indent="0" lvl="0" marL="0" rtl="0" algn="l">
              <a:lnSpc>
                <a:spcPct val="80000"/>
              </a:lnSpc>
              <a:spcBef>
                <a:spcPts val="0"/>
              </a:spcBef>
              <a:spcAft>
                <a:spcPts val="0"/>
              </a:spcAft>
              <a:buNone/>
            </a:pPr>
            <a:r>
              <a:t/>
            </a:r>
            <a:endParaRPr sz="1310"/>
          </a:p>
          <a:p>
            <a:pPr indent="0" lvl="0" marL="457200" rtl="0" algn="l">
              <a:lnSpc>
                <a:spcPct val="80000"/>
              </a:lnSpc>
              <a:spcBef>
                <a:spcPts val="0"/>
              </a:spcBef>
              <a:spcAft>
                <a:spcPts val="0"/>
              </a:spcAft>
              <a:buNone/>
            </a:pPr>
            <a:r>
              <a:rPr lang="es" sz="1310"/>
              <a:t>Importancia de Volcados Completos:</a:t>
            </a:r>
            <a:endParaRPr sz="1310"/>
          </a:p>
          <a:p>
            <a:pPr indent="-311785" lvl="0" marL="914400" rtl="0" algn="l">
              <a:lnSpc>
                <a:spcPct val="80000"/>
              </a:lnSpc>
              <a:spcBef>
                <a:spcPts val="0"/>
              </a:spcBef>
              <a:spcAft>
                <a:spcPts val="0"/>
              </a:spcAft>
              <a:buSzPts val="1310"/>
              <a:buChar char="●"/>
            </a:pPr>
            <a:r>
              <a:rPr lang="es" sz="1310"/>
              <a:t>Se recomienda trabajar con volcados de discos enteros en lugar de volcados de particiones.</a:t>
            </a:r>
            <a:endParaRPr sz="1310"/>
          </a:p>
          <a:p>
            <a:pPr indent="-311785" lvl="0" marL="914400" rtl="0" algn="l">
              <a:lnSpc>
                <a:spcPct val="80000"/>
              </a:lnSpc>
              <a:spcBef>
                <a:spcPts val="0"/>
              </a:spcBef>
              <a:spcAft>
                <a:spcPts val="0"/>
              </a:spcAft>
              <a:buSzPts val="1310"/>
              <a:buChar char="●"/>
            </a:pPr>
            <a:r>
              <a:rPr lang="es" sz="1310"/>
              <a:t>Información forense crucial puede estar fuera de las particiones.</a:t>
            </a:r>
            <a:endParaRPr sz="1310"/>
          </a:p>
          <a:p>
            <a:pPr indent="0" lvl="0" marL="914400" rtl="0" algn="l">
              <a:lnSpc>
                <a:spcPct val="80000"/>
              </a:lnSpc>
              <a:spcBef>
                <a:spcPts val="0"/>
              </a:spcBef>
              <a:spcAft>
                <a:spcPts val="0"/>
              </a:spcAft>
              <a:buNone/>
            </a:pPr>
            <a:r>
              <a:t/>
            </a:r>
            <a:endParaRPr sz="1310"/>
          </a:p>
          <a:p>
            <a:pPr indent="0" lvl="0" marL="457200" rtl="0" algn="l">
              <a:lnSpc>
                <a:spcPct val="80000"/>
              </a:lnSpc>
              <a:spcBef>
                <a:spcPts val="0"/>
              </a:spcBef>
              <a:spcAft>
                <a:spcPts val="0"/>
              </a:spcAft>
              <a:buNone/>
            </a:pPr>
            <a:r>
              <a:rPr lang="es" sz="1310"/>
              <a:t>Desafíos del Montaje Directo:</a:t>
            </a:r>
            <a:endParaRPr sz="1310"/>
          </a:p>
          <a:p>
            <a:pPr indent="-311785" lvl="0" marL="914400" rtl="0" algn="l">
              <a:lnSpc>
                <a:spcPct val="80000"/>
              </a:lnSpc>
              <a:spcBef>
                <a:spcPts val="0"/>
              </a:spcBef>
              <a:spcAft>
                <a:spcPts val="0"/>
              </a:spcAft>
              <a:buSzPts val="1310"/>
              <a:buChar char="●"/>
            </a:pPr>
            <a:r>
              <a:rPr lang="es" sz="1310"/>
              <a:t>No es posible montar la imagen directamente debido a la necesidad de un paso intermedio. Para ello se usa kpartx</a:t>
            </a:r>
            <a:endParaRPr sz="1310"/>
          </a:p>
          <a:p>
            <a:pPr indent="0" lvl="0" marL="914400" rtl="0" algn="l">
              <a:lnSpc>
                <a:spcPct val="80000"/>
              </a:lnSpc>
              <a:spcBef>
                <a:spcPts val="0"/>
              </a:spcBef>
              <a:spcAft>
                <a:spcPts val="0"/>
              </a:spcAft>
              <a:buNone/>
            </a:pPr>
            <a:r>
              <a:t/>
            </a:r>
            <a:endParaRPr sz="1310"/>
          </a:p>
          <a:p>
            <a:pPr indent="0" lvl="0" marL="457200" rtl="0" algn="l">
              <a:lnSpc>
                <a:spcPct val="80000"/>
              </a:lnSpc>
              <a:spcBef>
                <a:spcPts val="0"/>
              </a:spcBef>
              <a:spcAft>
                <a:spcPts val="0"/>
              </a:spcAft>
              <a:buNone/>
            </a:pPr>
            <a:r>
              <a:rPr lang="es" sz="1310"/>
              <a:t>Uso de kpartx:</a:t>
            </a:r>
            <a:endParaRPr sz="1310"/>
          </a:p>
          <a:p>
            <a:pPr indent="-311785" lvl="0" marL="914400" rtl="0" algn="l">
              <a:lnSpc>
                <a:spcPct val="80000"/>
              </a:lnSpc>
              <a:spcBef>
                <a:spcPts val="0"/>
              </a:spcBef>
              <a:spcAft>
                <a:spcPts val="0"/>
              </a:spcAft>
              <a:buSzPts val="1310"/>
              <a:buChar char="●"/>
            </a:pPr>
            <a:r>
              <a:rPr lang="es" sz="1310"/>
              <a:t>kpartx -a imagen.img crea dispositivos loop en /dev/mapper para cada partición de la imagen.</a:t>
            </a:r>
            <a:endParaRPr sz="1310"/>
          </a:p>
          <a:p>
            <a:pPr indent="-311785" lvl="0" marL="914400" rtl="0" algn="l">
              <a:lnSpc>
                <a:spcPct val="80000"/>
              </a:lnSpc>
              <a:spcBef>
                <a:spcPts val="0"/>
              </a:spcBef>
              <a:spcAft>
                <a:spcPts val="0"/>
              </a:spcAft>
              <a:buSzPts val="1310"/>
              <a:buChar char="●"/>
            </a:pPr>
            <a:r>
              <a:rPr lang="es" sz="1310"/>
              <a:t>Facilita el montaje posterior de las particiones con mount.</a:t>
            </a:r>
            <a:endParaRPr sz="1310"/>
          </a:p>
        </p:txBody>
      </p:sp>
      <p:pic>
        <p:nvPicPr>
          <p:cNvPr id="793" name="Google Shape;793;p121"/>
          <p:cNvPicPr preferRelativeResize="0"/>
          <p:nvPr/>
        </p:nvPicPr>
        <p:blipFill>
          <a:blip r:embed="rId3">
            <a:alphaModFix/>
          </a:blip>
          <a:stretch>
            <a:fillRect/>
          </a:stretch>
        </p:blipFill>
        <p:spPr>
          <a:xfrm>
            <a:off x="5540025" y="2157500"/>
            <a:ext cx="3390900" cy="485775"/>
          </a:xfrm>
          <a:prstGeom prst="rect">
            <a:avLst/>
          </a:prstGeom>
          <a:noFill/>
          <a:ln>
            <a:noFill/>
          </a:ln>
        </p:spPr>
      </p:pic>
      <p:sp>
        <p:nvSpPr>
          <p:cNvPr id="794" name="Google Shape;794;p121"/>
          <p:cNvSpPr txBox="1"/>
          <p:nvPr/>
        </p:nvSpPr>
        <p:spPr>
          <a:xfrm>
            <a:off x="5667525" y="2643275"/>
            <a:ext cx="31359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accent1"/>
                </a:solidFill>
                <a:latin typeface="Lato"/>
                <a:ea typeface="Lato"/>
                <a:cs typeface="Lato"/>
                <a:sym typeface="Lato"/>
              </a:rPr>
              <a:t>Ver particiones con:</a:t>
            </a:r>
            <a:endParaRPr sz="1300">
              <a:solidFill>
                <a:schemeClr val="accent1"/>
              </a:solidFill>
              <a:latin typeface="Lato"/>
              <a:ea typeface="Lato"/>
              <a:cs typeface="Lato"/>
              <a:sym typeface="Lato"/>
            </a:endParaRPr>
          </a:p>
          <a:p>
            <a:pPr indent="0" lvl="0" marL="0" rtl="0" algn="l">
              <a:spcBef>
                <a:spcPts val="0"/>
              </a:spcBef>
              <a:spcAft>
                <a:spcPts val="0"/>
              </a:spcAft>
              <a:buNone/>
            </a:pPr>
            <a:r>
              <a:rPr lang="es" sz="1300">
                <a:solidFill>
                  <a:schemeClr val="accent1"/>
                </a:solidFill>
                <a:latin typeface="Lato"/>
                <a:ea typeface="Lato"/>
                <a:cs typeface="Lato"/>
                <a:sym typeface="Lato"/>
              </a:rPr>
              <a:t>kpartx -l imagenAnalisis.img</a:t>
            </a:r>
            <a:endParaRPr sz="1300">
              <a:solidFill>
                <a:schemeClr val="accent1"/>
              </a:solidFill>
              <a:latin typeface="Lato"/>
              <a:ea typeface="Lato"/>
              <a:cs typeface="Lato"/>
              <a:sym typeface="Lato"/>
            </a:endParaRPr>
          </a:p>
        </p:txBody>
      </p:sp>
      <p:pic>
        <p:nvPicPr>
          <p:cNvPr id="795" name="Google Shape;795;p121"/>
          <p:cNvPicPr preferRelativeResize="0"/>
          <p:nvPr/>
        </p:nvPicPr>
        <p:blipFill>
          <a:blip r:embed="rId4">
            <a:alphaModFix/>
          </a:blip>
          <a:stretch>
            <a:fillRect/>
          </a:stretch>
        </p:blipFill>
        <p:spPr>
          <a:xfrm>
            <a:off x="5554300" y="3659025"/>
            <a:ext cx="3362325" cy="600075"/>
          </a:xfrm>
          <a:prstGeom prst="rect">
            <a:avLst/>
          </a:prstGeom>
          <a:noFill/>
          <a:ln>
            <a:noFill/>
          </a:ln>
        </p:spPr>
      </p:pic>
      <p:sp>
        <p:nvSpPr>
          <p:cNvPr id="796" name="Google Shape;796;p121"/>
          <p:cNvSpPr txBox="1"/>
          <p:nvPr/>
        </p:nvSpPr>
        <p:spPr>
          <a:xfrm>
            <a:off x="5667525" y="4259100"/>
            <a:ext cx="3249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solidFill>
                  <a:schemeClr val="accent1"/>
                </a:solidFill>
                <a:latin typeface="Lato"/>
                <a:ea typeface="Lato"/>
                <a:cs typeface="Lato"/>
                <a:sym typeface="Lato"/>
              </a:rPr>
              <a:t>Ver contenido del directorio /dev/mapper:</a:t>
            </a:r>
            <a:endParaRPr sz="1300">
              <a:solidFill>
                <a:schemeClr val="accent1"/>
              </a:solidFill>
              <a:latin typeface="Lato"/>
              <a:ea typeface="Lato"/>
              <a:cs typeface="Lato"/>
              <a:sym typeface="Lato"/>
            </a:endParaRPr>
          </a:p>
          <a:p>
            <a:pPr indent="0" lvl="0" marL="0" rtl="0" algn="l">
              <a:spcBef>
                <a:spcPts val="0"/>
              </a:spcBef>
              <a:spcAft>
                <a:spcPts val="0"/>
              </a:spcAft>
              <a:buNone/>
            </a:pPr>
            <a:r>
              <a:rPr lang="es" sz="1300">
                <a:solidFill>
                  <a:schemeClr val="accent1"/>
                </a:solidFill>
                <a:latin typeface="Lato"/>
                <a:ea typeface="Lato"/>
                <a:cs typeface="Lato"/>
                <a:sym typeface="Lato"/>
              </a:rPr>
              <a:t>ls -1 /dev/mapper/</a:t>
            </a:r>
            <a:endParaRPr sz="1300">
              <a:solidFill>
                <a:schemeClr val="accen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Utilizar Kali sin Instalar: Modo persistencia</a:t>
            </a:r>
            <a:endParaRPr/>
          </a:p>
        </p:txBody>
      </p:sp>
      <p:sp>
        <p:nvSpPr>
          <p:cNvPr id="164" name="Google Shape;164;p23"/>
          <p:cNvSpPr txBox="1"/>
          <p:nvPr>
            <p:ph idx="1" type="body"/>
          </p:nvPr>
        </p:nvSpPr>
        <p:spPr>
          <a:xfrm>
            <a:off x="729450" y="2078875"/>
            <a:ext cx="7688700" cy="2642700"/>
          </a:xfrm>
          <a:prstGeom prst="rect">
            <a:avLst/>
          </a:prstGeom>
        </p:spPr>
        <p:txBody>
          <a:bodyPr anchorCtr="0" anchor="t" bIns="91425" lIns="91425" spcFirstLastPara="1" rIns="91425" wrap="square" tIns="91425">
            <a:noAutofit/>
          </a:bodyPr>
          <a:lstStyle/>
          <a:p>
            <a:pPr indent="0" lvl="0" marL="0" rtl="0" algn="just">
              <a:spcBef>
                <a:spcPts val="1500"/>
              </a:spcBef>
              <a:spcAft>
                <a:spcPts val="0"/>
              </a:spcAft>
              <a:buNone/>
            </a:pPr>
            <a:r>
              <a:rPr lang="es" sz="1400">
                <a:solidFill>
                  <a:srgbClr val="374151"/>
                </a:solidFill>
              </a:rPr>
              <a:t>La modalidad de persistencia permite tener una Kali funcional y personalizada en un llavero USB, manteniendo la opción de arrancar en modo forense. Se puede instalar paquetes, almacenar paquetes y guardar datos.</a:t>
            </a:r>
            <a:endParaRPr sz="1400">
              <a:solidFill>
                <a:srgbClr val="374151"/>
              </a:solidFill>
            </a:endParaRPr>
          </a:p>
          <a:p>
            <a:pPr indent="0" lvl="0" marL="0" rtl="0" algn="just">
              <a:spcBef>
                <a:spcPts val="1500"/>
              </a:spcBef>
              <a:spcAft>
                <a:spcPts val="0"/>
              </a:spcAft>
              <a:buNone/>
            </a:pPr>
            <a:r>
              <a:rPr lang="es" sz="1400">
                <a:solidFill>
                  <a:srgbClr val="374151"/>
                </a:solidFill>
              </a:rPr>
              <a:t>Ideal para personalizar Kali y tenerla siempre disponible. Puede instalarse en el disco duro del ordenador, USB o DVD. La persistencia facilita el uso en modo forense, convirtiéndola en una herramienta potente.</a:t>
            </a:r>
            <a:endParaRPr sz="1400">
              <a:solidFill>
                <a:srgbClr val="374151"/>
              </a:solidFill>
            </a:endParaRPr>
          </a:p>
          <a:p>
            <a:pPr indent="0" lvl="0" marL="0" rtl="0" algn="just">
              <a:spcBef>
                <a:spcPts val="1500"/>
              </a:spcBef>
              <a:spcAft>
                <a:spcPts val="0"/>
              </a:spcAft>
              <a:buNone/>
            </a:pPr>
            <a:r>
              <a:rPr lang="es" sz="1400">
                <a:solidFill>
                  <a:srgbClr val="374151"/>
                </a:solidFill>
              </a:rPr>
              <a:t>Para configurar una Kali en persistencia, se lo debe hacer desde un Kali Linux ya preexistente.</a:t>
            </a:r>
            <a:endParaRPr sz="1400">
              <a:solidFill>
                <a:srgbClr val="374151"/>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10.3 USO DE KALI EN ANÁLISIS FORENSE. DATA CARVING</a:t>
            </a:r>
            <a:endParaRPr/>
          </a:p>
        </p:txBody>
      </p:sp>
      <p:sp>
        <p:nvSpPr>
          <p:cNvPr id="802" name="Google Shape;802;p122"/>
          <p:cNvSpPr txBox="1"/>
          <p:nvPr>
            <p:ph idx="1" type="body"/>
          </p:nvPr>
        </p:nvSpPr>
        <p:spPr>
          <a:xfrm>
            <a:off x="729450" y="2078875"/>
            <a:ext cx="7688700" cy="2890200"/>
          </a:xfrm>
          <a:prstGeom prst="rect">
            <a:avLst/>
          </a:prstGeom>
        </p:spPr>
        <p:txBody>
          <a:bodyPr anchorCtr="0" anchor="t" bIns="91425" lIns="91425" spcFirstLastPara="1" rIns="91425" wrap="square" tIns="91425">
            <a:normAutofit lnSpcReduction="10000"/>
          </a:bodyPr>
          <a:lstStyle/>
          <a:p>
            <a:pPr indent="0" lvl="0" marL="0" rtl="0" algn="just">
              <a:lnSpc>
                <a:spcPct val="100000"/>
              </a:lnSpc>
              <a:spcBef>
                <a:spcPts val="0"/>
              </a:spcBef>
              <a:spcAft>
                <a:spcPts val="0"/>
              </a:spcAft>
              <a:buNone/>
            </a:pPr>
            <a:r>
              <a:rPr lang="es"/>
              <a:t>Una tarea frecuente es recuperar archivos de una imagen.</a:t>
            </a:r>
            <a:endParaRPr/>
          </a:p>
          <a:p>
            <a:pPr indent="-311150" lvl="0" marL="457200" rtl="0" algn="just">
              <a:lnSpc>
                <a:spcPct val="100000"/>
              </a:lnSpc>
              <a:spcBef>
                <a:spcPts val="0"/>
              </a:spcBef>
              <a:spcAft>
                <a:spcPts val="0"/>
              </a:spcAft>
              <a:buSzPts val="1300"/>
              <a:buChar char="●"/>
            </a:pPr>
            <a:r>
              <a:rPr lang="es"/>
              <a:t>Data carving o file carving busca archivos utilizando expresiones regulares  que modele un tipo concreto de fichero, o su firma de cabecera, recorre  toda la imagen del disco buscando esa expresión regular o esa firma de cabecera.</a:t>
            </a:r>
            <a:endParaRPr/>
          </a:p>
          <a:p>
            <a:pPr indent="-311150" lvl="0" marL="457200" rtl="0" algn="just">
              <a:lnSpc>
                <a:spcPct val="100000"/>
              </a:lnSpc>
              <a:spcBef>
                <a:spcPts val="0"/>
              </a:spcBef>
              <a:spcAft>
                <a:spcPts val="0"/>
              </a:spcAft>
              <a:buSzPts val="1300"/>
              <a:buChar char="●"/>
            </a:pPr>
            <a:r>
              <a:rPr lang="es"/>
              <a:t>Se suele usar scalpel pero suele fallar, entonces se usa foremost</a:t>
            </a:r>
            <a:endParaRPr/>
          </a:p>
          <a:p>
            <a:pPr indent="-311150" lvl="0" marL="457200" rtl="0" algn="just">
              <a:lnSpc>
                <a:spcPct val="100000"/>
              </a:lnSpc>
              <a:spcBef>
                <a:spcPts val="0"/>
              </a:spcBef>
              <a:spcAft>
                <a:spcPts val="0"/>
              </a:spcAft>
              <a:buSzPts val="1300"/>
              <a:buChar char="●"/>
            </a:pPr>
            <a:r>
              <a:rPr lang="es"/>
              <a:t>Foremost se ejecuta con la sintaxis “foremost -t tipo -i imagen -o salida”, donde tipo es el tipo de archivo a extraer.</a:t>
            </a:r>
            <a:endParaRPr/>
          </a:p>
          <a:p>
            <a:pPr indent="0" lvl="0" marL="457200" rtl="0" algn="just">
              <a:lnSpc>
                <a:spcPct val="100000"/>
              </a:lnSpc>
              <a:spcBef>
                <a:spcPts val="0"/>
              </a:spcBef>
              <a:spcAft>
                <a:spcPts val="0"/>
              </a:spcAft>
              <a:buNone/>
            </a:pPr>
            <a:r>
              <a:t/>
            </a:r>
            <a:endParaRPr/>
          </a:p>
          <a:p>
            <a:pPr indent="0" lvl="0" marL="0" rtl="0" algn="just">
              <a:lnSpc>
                <a:spcPct val="100000"/>
              </a:lnSpc>
              <a:spcBef>
                <a:spcPts val="0"/>
              </a:spcBef>
              <a:spcAft>
                <a:spcPts val="0"/>
              </a:spcAft>
              <a:buNone/>
            </a:pPr>
            <a:r>
              <a:rPr lang="es"/>
              <a:t>Es importante que recordemos que el tipo lo debemos indicar sin el punto; es decir, si queremos extraer los archivos JPG, haremos:</a:t>
            </a:r>
            <a:endParaRPr/>
          </a:p>
          <a:p>
            <a:pPr indent="-311150" lvl="0" marL="457200" rtl="0" algn="just">
              <a:lnSpc>
                <a:spcPct val="100000"/>
              </a:lnSpc>
              <a:spcBef>
                <a:spcPts val="0"/>
              </a:spcBef>
              <a:spcAft>
                <a:spcPts val="0"/>
              </a:spcAft>
              <a:buSzPts val="1300"/>
              <a:buChar char="●"/>
            </a:pPr>
            <a:r>
              <a:rPr lang="es"/>
              <a:t>foremost -t jpg -i imagen -o salida</a:t>
            </a:r>
            <a:endParaRPr/>
          </a:p>
          <a:p>
            <a:pPr indent="0" lvl="0" marL="0" rtl="0" algn="just">
              <a:lnSpc>
                <a:spcPct val="100000"/>
              </a:lnSpc>
              <a:spcBef>
                <a:spcPts val="0"/>
              </a:spcBef>
              <a:spcAft>
                <a:spcPts val="0"/>
              </a:spcAft>
              <a:buNone/>
            </a:pPr>
            <a:r>
              <a:rPr lang="es"/>
              <a:t>En lugar de:</a:t>
            </a:r>
            <a:endParaRPr/>
          </a:p>
          <a:p>
            <a:pPr indent="-311150" lvl="0" marL="457200" rtl="0" algn="just">
              <a:lnSpc>
                <a:spcPct val="100000"/>
              </a:lnSpc>
              <a:spcBef>
                <a:spcPts val="0"/>
              </a:spcBef>
              <a:spcAft>
                <a:spcPts val="0"/>
              </a:spcAft>
              <a:buSzPts val="1300"/>
              <a:buChar char="●"/>
            </a:pPr>
            <a:r>
              <a:rPr lang="es"/>
              <a:t>foremost -t .jpg -i imagen -o salida</a:t>
            </a:r>
            <a:endParaRPr/>
          </a:p>
          <a:p>
            <a:pPr indent="0" lvl="0" marL="0" rtl="0" algn="just">
              <a:lnSpc>
                <a:spcPct val="100000"/>
              </a:lnSpc>
              <a:spcBef>
                <a:spcPts val="0"/>
              </a:spcBef>
              <a:spcAft>
                <a:spcPts val="0"/>
              </a:spcAft>
              <a:buNone/>
            </a:pPr>
            <a:r>
              <a:rPr lang="es"/>
              <a:t>Que no funcionará.</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1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10.4 USO DE KALI EN ANÁLISIS FORENSE. OTRAS UTILIDADES</a:t>
            </a:r>
            <a:endParaRPr/>
          </a:p>
        </p:txBody>
      </p:sp>
      <p:sp>
        <p:nvSpPr>
          <p:cNvPr id="808" name="Google Shape;808;p12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Otras utilidades que pueden ser interesantes para hacer un análisis forense y que son difíciles de encuadrar son:</a:t>
            </a:r>
            <a:endParaRPr/>
          </a:p>
          <a:p>
            <a:pPr indent="-311150" lvl="0" marL="457200" rtl="0" algn="l">
              <a:spcBef>
                <a:spcPts val="1200"/>
              </a:spcBef>
              <a:spcAft>
                <a:spcPts val="0"/>
              </a:spcAft>
              <a:buSzPts val="1300"/>
              <a:buChar char="●"/>
            </a:pPr>
            <a:r>
              <a:rPr lang="es"/>
              <a:t>vol: análisis forense de memoria RAM y particiones de swap.</a:t>
            </a:r>
            <a:endParaRPr/>
          </a:p>
          <a:p>
            <a:pPr indent="-311150" lvl="0" marL="457200" rtl="0" algn="l">
              <a:spcBef>
                <a:spcPts val="1000"/>
              </a:spcBef>
              <a:spcAft>
                <a:spcPts val="0"/>
              </a:spcAft>
              <a:buSzPts val="1300"/>
              <a:buChar char="●"/>
            </a:pPr>
            <a:r>
              <a:rPr lang="es"/>
              <a:t>xxd: permite generar volcados hexadecimales de ficheros binarios.</a:t>
            </a:r>
            <a:endParaRPr/>
          </a:p>
          <a:p>
            <a:pPr indent="-311150" lvl="0" marL="457200" rtl="0" algn="l">
              <a:spcBef>
                <a:spcPts val="1000"/>
              </a:spcBef>
              <a:spcAft>
                <a:spcPts val="0"/>
              </a:spcAft>
              <a:buSzPts val="1300"/>
              <a:buChar char="●"/>
            </a:pPr>
            <a:r>
              <a:rPr lang="es"/>
              <a:t>pdfresurect: permite hacer análisis forense sobre ficheros PDF.</a:t>
            </a:r>
            <a:endParaRPr/>
          </a:p>
          <a:p>
            <a:pPr indent="-311150" lvl="0" marL="457200" rtl="0" algn="l">
              <a:spcBef>
                <a:spcPts val="1000"/>
              </a:spcBef>
              <a:spcAft>
                <a:spcPts val="1000"/>
              </a:spcAft>
              <a:buSzPts val="1300"/>
              <a:buChar char="●"/>
            </a:pPr>
            <a:r>
              <a:rPr lang="es"/>
              <a:t>p0f: fingerprinting pasivo, para identificar ataques Man in the Middle.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Crear una partición de </a:t>
            </a:r>
            <a:r>
              <a:rPr lang="es"/>
              <a:t>persistencia</a:t>
            </a:r>
            <a:endParaRPr/>
          </a:p>
        </p:txBody>
      </p:sp>
      <p:sp>
        <p:nvSpPr>
          <p:cNvPr id="170" name="Google Shape;170;p2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s" sz="1400"/>
              <a:t>Se pueden crear tres tipos de particiones de persistencia para Kali, en los cuales el espacio </a:t>
            </a:r>
            <a:r>
              <a:rPr lang="es" sz="1400"/>
              <a:t>mínimo</a:t>
            </a:r>
            <a:r>
              <a:rPr lang="es" sz="1400"/>
              <a:t> requerido es de 8GB y el recomendable es de 16GB para trabajar de forma continua:</a:t>
            </a:r>
            <a:endParaRPr sz="1400"/>
          </a:p>
          <a:p>
            <a:pPr indent="-317500" lvl="0" marL="457200" rtl="0" algn="just">
              <a:spcBef>
                <a:spcPts val="1200"/>
              </a:spcBef>
              <a:spcAft>
                <a:spcPts val="0"/>
              </a:spcAft>
              <a:buSzPts val="1400"/>
              <a:buChar char="●"/>
            </a:pPr>
            <a:r>
              <a:rPr lang="es" sz="1400"/>
              <a:t>Ejecución </a:t>
            </a:r>
            <a:r>
              <a:rPr lang="es" sz="1400"/>
              <a:t>virtualizada</a:t>
            </a:r>
            <a:r>
              <a:rPr lang="es" sz="1400"/>
              <a:t> de Kali: recomendado para practicar y aprender a utilizar Kali</a:t>
            </a:r>
            <a:endParaRPr sz="1400"/>
          </a:p>
          <a:p>
            <a:pPr indent="-317500" lvl="0" marL="457200" rtl="0" algn="just">
              <a:spcBef>
                <a:spcPts val="0"/>
              </a:spcBef>
              <a:spcAft>
                <a:spcPts val="0"/>
              </a:spcAft>
              <a:buSzPts val="1400"/>
              <a:buChar char="●"/>
            </a:pPr>
            <a:r>
              <a:rPr lang="es" sz="1400"/>
              <a:t>Ejecución nativa en el propio USB de Kali: requerido 16Gb de espacio o recomendable más</a:t>
            </a:r>
            <a:endParaRPr sz="1400"/>
          </a:p>
          <a:p>
            <a:pPr indent="-317500" lvl="0" marL="457200" rtl="0" algn="just">
              <a:spcBef>
                <a:spcPts val="0"/>
              </a:spcBef>
              <a:spcAft>
                <a:spcPts val="0"/>
              </a:spcAft>
              <a:buSzPts val="1400"/>
              <a:buChar char="●"/>
            </a:pPr>
            <a:r>
              <a:rPr lang="es" sz="1400"/>
              <a:t>Ejecución nativa en disco físico: desde una herramienta de particionado </a:t>
            </a:r>
            <a:r>
              <a:rPr lang="es" sz="1400"/>
              <a:t>preferida</a:t>
            </a:r>
            <a:endParaRPr sz="1400"/>
          </a:p>
          <a:p>
            <a:pPr indent="0" lvl="0" marL="0" rtl="0" algn="just">
              <a:spcBef>
                <a:spcPts val="1200"/>
              </a:spcBef>
              <a:spcAft>
                <a:spcPts val="1200"/>
              </a:spcAft>
              <a:buNone/>
            </a:pPr>
            <a:r>
              <a:t/>
            </a:r>
            <a:endParaRPr sz="1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Configurar la partición de</a:t>
            </a:r>
            <a:r>
              <a:rPr lang="es"/>
              <a:t> persistencia</a:t>
            </a:r>
            <a:endParaRPr/>
          </a:p>
        </p:txBody>
      </p:sp>
      <p:sp>
        <p:nvSpPr>
          <p:cNvPr id="176" name="Google Shape;176;p25"/>
          <p:cNvSpPr txBox="1"/>
          <p:nvPr>
            <p:ph idx="1" type="body"/>
          </p:nvPr>
        </p:nvSpPr>
        <p:spPr>
          <a:xfrm>
            <a:off x="775050" y="1802525"/>
            <a:ext cx="3956700" cy="1729500"/>
          </a:xfrm>
          <a:prstGeom prst="rect">
            <a:avLst/>
          </a:prstGeom>
        </p:spPr>
        <p:txBody>
          <a:bodyPr anchorCtr="0" anchor="t" bIns="91425" lIns="91425" spcFirstLastPara="1" rIns="91425" wrap="square" tIns="91425">
            <a:normAutofit lnSpcReduction="10000"/>
          </a:bodyPr>
          <a:lstStyle/>
          <a:p>
            <a:pPr indent="0" lvl="0" marL="0" rtl="0" algn="just">
              <a:spcBef>
                <a:spcPts val="0"/>
              </a:spcBef>
              <a:spcAft>
                <a:spcPts val="0"/>
              </a:spcAft>
              <a:buNone/>
            </a:pPr>
            <a:r>
              <a:rPr lang="es" sz="1400"/>
              <a:t>Para configurar la partición de persistencia, se debe reiniciar la máquina desde desde una imagen de Kali y arrancar en modo Live USB Persistance.</a:t>
            </a:r>
            <a:endParaRPr sz="1400"/>
          </a:p>
          <a:p>
            <a:pPr indent="0" lvl="0" marL="0" rtl="0" algn="just">
              <a:spcBef>
                <a:spcPts val="1200"/>
              </a:spcBef>
              <a:spcAft>
                <a:spcPts val="1200"/>
              </a:spcAft>
              <a:buNone/>
            </a:pPr>
            <a:r>
              <a:rPr lang="es" sz="1400"/>
              <a:t>Luego se debe abrir una consola de texto y formatear la partición de persistencia con ext3.</a:t>
            </a:r>
            <a:endParaRPr sz="1400"/>
          </a:p>
        </p:txBody>
      </p:sp>
      <p:pic>
        <p:nvPicPr>
          <p:cNvPr id="177" name="Google Shape;177;p25"/>
          <p:cNvPicPr preferRelativeResize="0"/>
          <p:nvPr/>
        </p:nvPicPr>
        <p:blipFill>
          <a:blip r:embed="rId3">
            <a:alphaModFix/>
          </a:blip>
          <a:stretch>
            <a:fillRect/>
          </a:stretch>
        </p:blipFill>
        <p:spPr>
          <a:xfrm>
            <a:off x="4917571" y="1888450"/>
            <a:ext cx="4047938" cy="2641950"/>
          </a:xfrm>
          <a:prstGeom prst="rect">
            <a:avLst/>
          </a:prstGeom>
          <a:noFill/>
          <a:ln>
            <a:noFill/>
          </a:ln>
        </p:spPr>
      </p:pic>
      <p:pic>
        <p:nvPicPr>
          <p:cNvPr id="178" name="Google Shape;178;p25"/>
          <p:cNvPicPr preferRelativeResize="0"/>
          <p:nvPr/>
        </p:nvPicPr>
        <p:blipFill>
          <a:blip r:embed="rId4">
            <a:alphaModFix/>
          </a:blip>
          <a:stretch>
            <a:fillRect/>
          </a:stretch>
        </p:blipFill>
        <p:spPr>
          <a:xfrm>
            <a:off x="729450" y="3532175"/>
            <a:ext cx="4047926" cy="1355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Primero paseo por Kali</a:t>
            </a:r>
            <a:endParaRPr/>
          </a:p>
        </p:txBody>
      </p:sp>
      <p:sp>
        <p:nvSpPr>
          <p:cNvPr id="184" name="Google Shape;184;p26"/>
          <p:cNvSpPr txBox="1"/>
          <p:nvPr>
            <p:ph idx="1" type="body"/>
          </p:nvPr>
        </p:nvSpPr>
        <p:spPr>
          <a:xfrm>
            <a:off x="729450" y="1894650"/>
            <a:ext cx="4749000" cy="30837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s" sz="1400"/>
              <a:t>A</a:t>
            </a:r>
            <a:r>
              <a:rPr lang="es" sz="1400"/>
              <a:t>l reiniciar la </a:t>
            </a:r>
            <a:r>
              <a:rPr lang="es" sz="1400"/>
              <a:t>máquina nos</a:t>
            </a:r>
            <a:r>
              <a:rPr lang="es" sz="1400"/>
              <a:t> aparecerá el GRUB de arranque para entrar en Kali y podremos </a:t>
            </a:r>
            <a:r>
              <a:rPr lang="es" sz="1400"/>
              <a:t>visualizar</a:t>
            </a:r>
            <a:r>
              <a:rPr lang="es" sz="1400"/>
              <a:t> la pantalla principal del sistema Kali. En la esquina superior izquierda tenemos un desplegable con las aplicaciones que Kali dispone. En la columna de la izquierda tenemos las aplicaciones que son de uso más común. La primera es el navegador iceweasel, un clon de Debian del navegador firefox. La siguiente, de arriba a abajo es la consola de texto. Después el gestor de archivos, Metasploit, Armitage, y así hasta completar una serie de aplicaciones y utilidades de uso común</a:t>
            </a:r>
            <a:endParaRPr sz="1400"/>
          </a:p>
        </p:txBody>
      </p:sp>
      <p:pic>
        <p:nvPicPr>
          <p:cNvPr id="185" name="Google Shape;185;p26"/>
          <p:cNvPicPr preferRelativeResize="0"/>
          <p:nvPr/>
        </p:nvPicPr>
        <p:blipFill>
          <a:blip r:embed="rId3">
            <a:alphaModFix/>
          </a:blip>
          <a:stretch>
            <a:fillRect/>
          </a:stretch>
        </p:blipFill>
        <p:spPr>
          <a:xfrm>
            <a:off x="5637850" y="2107375"/>
            <a:ext cx="3326724" cy="22086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Actualizar los paquetes de Kali</a:t>
            </a:r>
            <a:endParaRPr/>
          </a:p>
        </p:txBody>
      </p:sp>
      <p:sp>
        <p:nvSpPr>
          <p:cNvPr id="191" name="Google Shape;191;p27"/>
          <p:cNvSpPr txBox="1"/>
          <p:nvPr>
            <p:ph idx="1" type="body"/>
          </p:nvPr>
        </p:nvSpPr>
        <p:spPr>
          <a:xfrm>
            <a:off x="729450" y="2078875"/>
            <a:ext cx="4498500" cy="2261100"/>
          </a:xfrm>
          <a:prstGeom prst="rect">
            <a:avLst/>
          </a:prstGeom>
        </p:spPr>
        <p:txBody>
          <a:bodyPr anchorCtr="0" anchor="t" bIns="91425" lIns="91425" spcFirstLastPara="1" rIns="91425" wrap="square" tIns="91425">
            <a:normAutofit lnSpcReduction="10000"/>
          </a:bodyPr>
          <a:lstStyle/>
          <a:p>
            <a:pPr indent="0" lvl="0" marL="0" rtl="0" algn="just">
              <a:spcBef>
                <a:spcPts val="0"/>
              </a:spcBef>
              <a:spcAft>
                <a:spcPts val="0"/>
              </a:spcAft>
              <a:buNone/>
            </a:pPr>
            <a:r>
              <a:rPr lang="es" sz="1400"/>
              <a:t>Es muy recomendable después de haber instalado Kali, hacer una actualización de paquetes desde la terminal, ejecutando los siguientes comandos: </a:t>
            </a:r>
            <a:endParaRPr sz="1400"/>
          </a:p>
          <a:p>
            <a:pPr indent="0" lvl="0" marL="0" rtl="0" algn="just">
              <a:spcBef>
                <a:spcPts val="1200"/>
              </a:spcBef>
              <a:spcAft>
                <a:spcPts val="0"/>
              </a:spcAft>
              <a:buNone/>
            </a:pPr>
            <a:r>
              <a:rPr b="1" lang="es" sz="1400"/>
              <a:t>apt-get update</a:t>
            </a:r>
            <a:r>
              <a:rPr lang="es" sz="1400"/>
              <a:t> (actualiza los repositorios)</a:t>
            </a:r>
            <a:endParaRPr sz="1400"/>
          </a:p>
          <a:p>
            <a:pPr indent="0" lvl="0" marL="0" rtl="0" algn="just">
              <a:spcBef>
                <a:spcPts val="1200"/>
              </a:spcBef>
              <a:spcAft>
                <a:spcPts val="0"/>
              </a:spcAft>
              <a:buNone/>
            </a:pPr>
            <a:r>
              <a:rPr b="1" lang="es" sz="1400"/>
              <a:t>apt-get upgrade</a:t>
            </a:r>
            <a:r>
              <a:rPr lang="es" sz="1400"/>
              <a:t> (actualiza los paquetes)</a:t>
            </a:r>
            <a:endParaRPr sz="1400"/>
          </a:p>
          <a:p>
            <a:pPr indent="0" lvl="0" marL="0" rtl="0" algn="l">
              <a:spcBef>
                <a:spcPts val="1200"/>
              </a:spcBef>
              <a:spcAft>
                <a:spcPts val="1200"/>
              </a:spcAft>
              <a:buNone/>
            </a:pPr>
            <a:r>
              <a:rPr lang="es"/>
              <a:t>Finalmente presionar “Enter” para ejecutar todas las actualizaciones del sistema</a:t>
            </a:r>
            <a:endParaRPr/>
          </a:p>
        </p:txBody>
      </p:sp>
      <p:pic>
        <p:nvPicPr>
          <p:cNvPr id="192" name="Google Shape;192;p27"/>
          <p:cNvPicPr preferRelativeResize="0"/>
          <p:nvPr/>
        </p:nvPicPr>
        <p:blipFill>
          <a:blip r:embed="rId3">
            <a:alphaModFix/>
          </a:blip>
          <a:stretch>
            <a:fillRect/>
          </a:stretch>
        </p:blipFill>
        <p:spPr>
          <a:xfrm>
            <a:off x="5380350" y="2006250"/>
            <a:ext cx="3611250" cy="236926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8"/>
          <p:cNvSpPr txBox="1"/>
          <p:nvPr>
            <p:ph type="ctrTitle"/>
          </p:nvPr>
        </p:nvSpPr>
        <p:spPr>
          <a:xfrm>
            <a:off x="727950" y="1734075"/>
            <a:ext cx="7688100" cy="2449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CAPÍTULO 2</a:t>
            </a:r>
            <a:endParaRPr/>
          </a:p>
          <a:p>
            <a:pPr indent="0" lvl="0" marL="0" rtl="0" algn="ctr">
              <a:spcBef>
                <a:spcPts val="0"/>
              </a:spcBef>
              <a:spcAft>
                <a:spcPts val="0"/>
              </a:spcAft>
              <a:buNone/>
            </a:pPr>
            <a:r>
              <a:rPr lang="es"/>
              <a:t>KALI PARA TESTS DE INTRUSIÓN</a:t>
            </a:r>
            <a:endParaRPr/>
          </a:p>
          <a:p>
            <a:pPr indent="0" lvl="0" marL="0" rtl="0" algn="ctr">
              <a:spcBef>
                <a:spcPts val="0"/>
              </a:spcBef>
              <a:spcAft>
                <a:spcPts val="0"/>
              </a:spcAft>
              <a:buNone/>
            </a:pPr>
            <a:r>
              <a:rPr lang="es" sz="3866">
                <a:solidFill>
                  <a:srgbClr val="434343"/>
                </a:solidFill>
              </a:rPr>
              <a:t>FASES DE UN TEST DE INTRUSIÓN</a:t>
            </a:r>
            <a:endParaRPr sz="3866">
              <a:solidFill>
                <a:srgbClr val="434343"/>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9"/>
          <p:cNvSpPr txBox="1"/>
          <p:nvPr>
            <p:ph type="title"/>
          </p:nvPr>
        </p:nvSpPr>
        <p:spPr>
          <a:xfrm>
            <a:off x="729450" y="1318650"/>
            <a:ext cx="7688700" cy="522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CONCEPTOS PREVIOS</a:t>
            </a:r>
            <a:endParaRPr/>
          </a:p>
        </p:txBody>
      </p:sp>
      <p:sp>
        <p:nvSpPr>
          <p:cNvPr id="203" name="Google Shape;203;p29"/>
          <p:cNvSpPr txBox="1"/>
          <p:nvPr>
            <p:ph idx="1" type="body"/>
          </p:nvPr>
        </p:nvSpPr>
        <p:spPr>
          <a:xfrm>
            <a:off x="729450" y="2155675"/>
            <a:ext cx="7688700" cy="2388000"/>
          </a:xfrm>
          <a:prstGeom prst="rect">
            <a:avLst/>
          </a:prstGeom>
        </p:spPr>
        <p:txBody>
          <a:bodyPr anchorCtr="0" anchor="t" bIns="91425" lIns="91425" spcFirstLastPara="1" rIns="91425" wrap="square" tIns="91425">
            <a:noAutofit/>
          </a:bodyPr>
          <a:lstStyle/>
          <a:p>
            <a:pPr indent="-311150" lvl="0" marL="457200" rtl="0" algn="just">
              <a:lnSpc>
                <a:spcPct val="95000"/>
              </a:lnSpc>
              <a:spcBef>
                <a:spcPts val="0"/>
              </a:spcBef>
              <a:spcAft>
                <a:spcPts val="0"/>
              </a:spcAft>
              <a:buSzPts val="1300"/>
              <a:buAutoNum type="arabicPeriod"/>
            </a:pPr>
            <a:r>
              <a:rPr lang="es"/>
              <a:t>Definición del Test de Intrusión:</a:t>
            </a:r>
            <a:endParaRPr/>
          </a:p>
          <a:p>
            <a:pPr indent="-311150" lvl="0" marL="914400" rtl="0" algn="just">
              <a:lnSpc>
                <a:spcPct val="95000"/>
              </a:lnSpc>
              <a:spcBef>
                <a:spcPts val="0"/>
              </a:spcBef>
              <a:spcAft>
                <a:spcPts val="0"/>
              </a:spcAft>
              <a:buSzPts val="1300"/>
              <a:buChar char="●"/>
            </a:pPr>
            <a:r>
              <a:rPr lang="es"/>
              <a:t>Procedimiento de auditoría de seguridad activa.</a:t>
            </a:r>
            <a:endParaRPr/>
          </a:p>
          <a:p>
            <a:pPr indent="-311150" lvl="0" marL="914400" rtl="0" algn="just">
              <a:lnSpc>
                <a:spcPct val="95000"/>
              </a:lnSpc>
              <a:spcBef>
                <a:spcPts val="0"/>
              </a:spcBef>
              <a:spcAft>
                <a:spcPts val="0"/>
              </a:spcAft>
              <a:buSzPts val="1300"/>
              <a:buChar char="●"/>
            </a:pPr>
            <a:r>
              <a:rPr lang="es"/>
              <a:t>Se realiza con autorización del propietario del sistema.</a:t>
            </a:r>
            <a:endParaRPr/>
          </a:p>
          <a:p>
            <a:pPr indent="-311150" lvl="0" marL="914400" rtl="0" algn="just">
              <a:lnSpc>
                <a:spcPct val="95000"/>
              </a:lnSpc>
              <a:spcBef>
                <a:spcPts val="0"/>
              </a:spcBef>
              <a:spcAft>
                <a:spcPts val="0"/>
              </a:spcAft>
              <a:buSzPts val="1300"/>
              <a:buChar char="●"/>
            </a:pPr>
            <a:r>
              <a:rPr lang="es"/>
              <a:t>Analiza el sistema en busca de agujeros de seguridad.</a:t>
            </a:r>
            <a:endParaRPr/>
          </a:p>
          <a:p>
            <a:pPr indent="-311150" lvl="0" marL="457200" rtl="0" algn="just">
              <a:lnSpc>
                <a:spcPct val="95000"/>
              </a:lnSpc>
              <a:spcBef>
                <a:spcPts val="0"/>
              </a:spcBef>
              <a:spcAft>
                <a:spcPts val="0"/>
              </a:spcAft>
              <a:buSzPts val="1300"/>
              <a:buAutoNum type="arabicPeriod" startAt="2"/>
            </a:pPr>
            <a:r>
              <a:rPr lang="es"/>
              <a:t>Alcance del Test:</a:t>
            </a:r>
            <a:endParaRPr/>
          </a:p>
          <a:p>
            <a:pPr indent="-311150" lvl="0" marL="914400" rtl="0" algn="just">
              <a:lnSpc>
                <a:spcPct val="95000"/>
              </a:lnSpc>
              <a:spcBef>
                <a:spcPts val="0"/>
              </a:spcBef>
              <a:spcAft>
                <a:spcPts val="0"/>
              </a:spcAft>
              <a:buSzPts val="1300"/>
              <a:buChar char="●"/>
            </a:pPr>
            <a:r>
              <a:rPr lang="es"/>
              <a:t>Enfoque en sistemas de información, incluyendo servidores, ordenadores y software.</a:t>
            </a:r>
            <a:endParaRPr/>
          </a:p>
          <a:p>
            <a:pPr indent="-311150" lvl="0" marL="914400" rtl="0" algn="just">
              <a:lnSpc>
                <a:spcPct val="95000"/>
              </a:lnSpc>
              <a:spcBef>
                <a:spcPts val="0"/>
              </a:spcBef>
              <a:spcAft>
                <a:spcPts val="0"/>
              </a:spcAft>
              <a:buSzPts val="1300"/>
              <a:buChar char="●"/>
            </a:pPr>
            <a:r>
              <a:rPr lang="es"/>
              <a:t>Involucra al personal, procedimientos y gestión de información.</a:t>
            </a:r>
            <a:endParaRPr/>
          </a:p>
          <a:p>
            <a:pPr indent="-311150" lvl="0" marL="914400" rtl="0" algn="just">
              <a:lnSpc>
                <a:spcPct val="95000"/>
              </a:lnSpc>
              <a:spcBef>
                <a:spcPts val="0"/>
              </a:spcBef>
              <a:spcAft>
                <a:spcPts val="0"/>
              </a:spcAft>
              <a:buSzPts val="1300"/>
              <a:buChar char="●"/>
            </a:pPr>
            <a:r>
              <a:rPr lang="es"/>
              <a:t>Puede utilizar técnicas no tecnológicas, como la ingeniería social.</a:t>
            </a:r>
            <a:endParaRPr/>
          </a:p>
          <a:p>
            <a:pPr indent="-311150" lvl="0" marL="457200" rtl="0" algn="just">
              <a:lnSpc>
                <a:spcPct val="95000"/>
              </a:lnSpc>
              <a:spcBef>
                <a:spcPts val="0"/>
              </a:spcBef>
              <a:spcAft>
                <a:spcPts val="0"/>
              </a:spcAft>
              <a:buSzPts val="1300"/>
              <a:buAutoNum type="arabicPeriod" startAt="3"/>
            </a:pPr>
            <a:r>
              <a:rPr lang="es"/>
              <a:t>Análisis Previo Requerido:</a:t>
            </a:r>
            <a:endParaRPr/>
          </a:p>
          <a:p>
            <a:pPr indent="-311150" lvl="0" marL="914400" rtl="0" algn="just">
              <a:lnSpc>
                <a:spcPct val="95000"/>
              </a:lnSpc>
              <a:spcBef>
                <a:spcPts val="0"/>
              </a:spcBef>
              <a:spcAft>
                <a:spcPts val="0"/>
              </a:spcAft>
              <a:buSzPts val="1300"/>
              <a:buChar char="●"/>
            </a:pPr>
            <a:r>
              <a:rPr lang="es"/>
              <a:t>Diferencia de los escaneos automáticos indiscriminados.</a:t>
            </a:r>
            <a:endParaRPr/>
          </a:p>
          <a:p>
            <a:pPr indent="-311150" lvl="0" marL="914400" rtl="0" algn="just">
              <a:lnSpc>
                <a:spcPct val="95000"/>
              </a:lnSpc>
              <a:spcBef>
                <a:spcPts val="0"/>
              </a:spcBef>
              <a:spcAft>
                <a:spcPts val="0"/>
              </a:spcAft>
              <a:buSzPts val="1300"/>
              <a:buChar char="●"/>
            </a:pPr>
            <a:r>
              <a:rPr lang="es"/>
              <a:t>Requiere un análisis previo detallado de los sistemas del cliente.</a:t>
            </a:r>
            <a:endParaRPr/>
          </a:p>
          <a:p>
            <a:pPr indent="-311150" lvl="0" marL="914400" rtl="0" algn="just">
              <a:lnSpc>
                <a:spcPct val="95000"/>
              </a:lnSpc>
              <a:spcBef>
                <a:spcPts val="0"/>
              </a:spcBef>
              <a:spcAft>
                <a:spcPts val="0"/>
              </a:spcAft>
              <a:buSzPts val="1300"/>
              <a:buChar char="●"/>
            </a:pPr>
            <a:r>
              <a:rPr lang="es"/>
              <a:t>Es beneficioso después de una auditoría de seguridad ISO/IEC 27000.</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0"/>
          <p:cNvSpPr txBox="1"/>
          <p:nvPr>
            <p:ph type="title"/>
          </p:nvPr>
        </p:nvSpPr>
        <p:spPr>
          <a:xfrm>
            <a:off x="729450" y="1318650"/>
            <a:ext cx="7688700" cy="522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CONCEPTOS PREVIOS</a:t>
            </a:r>
            <a:endParaRPr/>
          </a:p>
        </p:txBody>
      </p:sp>
      <p:sp>
        <p:nvSpPr>
          <p:cNvPr id="209" name="Google Shape;209;p30"/>
          <p:cNvSpPr txBox="1"/>
          <p:nvPr>
            <p:ph idx="1" type="body"/>
          </p:nvPr>
        </p:nvSpPr>
        <p:spPr>
          <a:xfrm>
            <a:off x="729450" y="2220050"/>
            <a:ext cx="7688700" cy="2259300"/>
          </a:xfrm>
          <a:prstGeom prst="rect">
            <a:avLst/>
          </a:prstGeom>
        </p:spPr>
        <p:txBody>
          <a:bodyPr anchorCtr="0" anchor="t" bIns="91425" lIns="91425" spcFirstLastPara="1" rIns="91425" wrap="square" tIns="91425">
            <a:noAutofit/>
          </a:bodyPr>
          <a:lstStyle/>
          <a:p>
            <a:pPr indent="-311150" lvl="0" marL="457200" rtl="0" algn="just">
              <a:lnSpc>
                <a:spcPct val="95000"/>
              </a:lnSpc>
              <a:spcBef>
                <a:spcPts val="0"/>
              </a:spcBef>
              <a:spcAft>
                <a:spcPts val="0"/>
              </a:spcAft>
              <a:buSzPts val="1300"/>
              <a:buAutoNum type="arabicPeriod" startAt="4"/>
            </a:pPr>
            <a:r>
              <a:rPr lang="es"/>
              <a:t>Legalidad y Delicadeza del Test:</a:t>
            </a:r>
            <a:endParaRPr/>
          </a:p>
          <a:p>
            <a:pPr indent="-311150" lvl="0" marL="914400" rtl="0" algn="just">
              <a:lnSpc>
                <a:spcPct val="95000"/>
              </a:lnSpc>
              <a:spcBef>
                <a:spcPts val="0"/>
              </a:spcBef>
              <a:spcAft>
                <a:spcPts val="0"/>
              </a:spcAft>
              <a:buSzPts val="1300"/>
              <a:buChar char="●"/>
            </a:pPr>
            <a:r>
              <a:rPr lang="es"/>
              <a:t>Actos ilegales incluso con autorización expresa.</a:t>
            </a:r>
            <a:endParaRPr/>
          </a:p>
          <a:p>
            <a:pPr indent="-311150" lvl="0" marL="914400" rtl="0" algn="just">
              <a:lnSpc>
                <a:spcPct val="95000"/>
              </a:lnSpc>
              <a:spcBef>
                <a:spcPts val="0"/>
              </a:spcBef>
              <a:spcAft>
                <a:spcPts val="0"/>
              </a:spcAft>
              <a:buSzPts val="1300"/>
              <a:buChar char="●"/>
            </a:pPr>
            <a:r>
              <a:rPr lang="es"/>
              <a:t>Es legalmente delicado y potencialmente ilegal, incluso con aprobación de la propiedad.</a:t>
            </a:r>
            <a:endParaRPr/>
          </a:p>
          <a:p>
            <a:pPr indent="-311150" lvl="0" marL="914400" rtl="0" algn="just">
              <a:lnSpc>
                <a:spcPct val="95000"/>
              </a:lnSpc>
              <a:spcBef>
                <a:spcPts val="0"/>
              </a:spcBef>
              <a:spcAft>
                <a:spcPts val="0"/>
              </a:spcAft>
              <a:buSzPts val="1300"/>
              <a:buChar char="●"/>
            </a:pPr>
            <a:r>
              <a:rPr lang="es"/>
              <a:t>Consideraciones legales al leer correos electrónicos o intervenir comunicaciones.</a:t>
            </a:r>
            <a:endParaRPr/>
          </a:p>
          <a:p>
            <a:pPr indent="-311150" lvl="0" marL="457200" rtl="0" algn="just">
              <a:lnSpc>
                <a:spcPct val="95000"/>
              </a:lnSpc>
              <a:spcBef>
                <a:spcPts val="0"/>
              </a:spcBef>
              <a:spcAft>
                <a:spcPts val="0"/>
              </a:spcAft>
              <a:buSzPts val="1300"/>
              <a:buAutoNum type="arabicPeriod" startAt="5"/>
            </a:pPr>
            <a:r>
              <a:rPr lang="es"/>
              <a:t>Autorización y Propiedad:</a:t>
            </a:r>
            <a:endParaRPr/>
          </a:p>
          <a:p>
            <a:pPr indent="-311150" lvl="0" marL="914400" rtl="0" algn="just">
              <a:lnSpc>
                <a:spcPct val="95000"/>
              </a:lnSpc>
              <a:spcBef>
                <a:spcPts val="0"/>
              </a:spcBef>
              <a:spcAft>
                <a:spcPts val="0"/>
              </a:spcAft>
              <a:buSzPts val="1300"/>
              <a:buChar char="●"/>
            </a:pPr>
            <a:r>
              <a:rPr lang="es"/>
              <a:t>La "propiedad" se refiere al dueño con el nivel ejecutivo máximo.</a:t>
            </a:r>
            <a:endParaRPr/>
          </a:p>
          <a:p>
            <a:pPr indent="-311150" lvl="0" marL="914400" rtl="0" algn="just">
              <a:lnSpc>
                <a:spcPct val="95000"/>
              </a:lnSpc>
              <a:spcBef>
                <a:spcPts val="0"/>
              </a:spcBef>
              <a:spcAft>
                <a:spcPts val="0"/>
              </a:spcAft>
              <a:buSzPts val="1300"/>
              <a:buChar char="●"/>
            </a:pPr>
            <a:r>
              <a:rPr lang="es"/>
              <a:t>Cuidado al garantizar que el contratante tiene la autorización legal para la intrusión.</a:t>
            </a:r>
            <a:endParaRPr/>
          </a:p>
          <a:p>
            <a:pPr indent="-311150" lvl="0" marL="457200" rtl="0" algn="just">
              <a:lnSpc>
                <a:spcPct val="95000"/>
              </a:lnSpc>
              <a:spcBef>
                <a:spcPts val="0"/>
              </a:spcBef>
              <a:spcAft>
                <a:spcPts val="0"/>
              </a:spcAft>
              <a:buSzPts val="1300"/>
              <a:buAutoNum type="arabicPeriod" startAt="6"/>
            </a:pPr>
            <a:r>
              <a:rPr lang="es"/>
              <a:t>Fases No Lineales:</a:t>
            </a:r>
            <a:endParaRPr/>
          </a:p>
          <a:p>
            <a:pPr indent="-311150" lvl="0" marL="914400" rtl="0" algn="just">
              <a:lnSpc>
                <a:spcPct val="95000"/>
              </a:lnSpc>
              <a:spcBef>
                <a:spcPts val="0"/>
              </a:spcBef>
              <a:spcAft>
                <a:spcPts val="0"/>
              </a:spcAft>
              <a:buSzPts val="1300"/>
              <a:buChar char="●"/>
            </a:pPr>
            <a:r>
              <a:rPr lang="es"/>
              <a:t>Posibilidad de regresar a fases anteriores en cualquier momento.</a:t>
            </a:r>
            <a:endParaRPr/>
          </a:p>
          <a:p>
            <a:pPr indent="-311150" lvl="0" marL="914400" rtl="0" algn="just">
              <a:lnSpc>
                <a:spcPct val="95000"/>
              </a:lnSpc>
              <a:spcBef>
                <a:spcPts val="0"/>
              </a:spcBef>
              <a:spcAft>
                <a:spcPts val="0"/>
              </a:spcAft>
              <a:buSzPts val="1300"/>
              <a:buChar char="●"/>
            </a:pPr>
            <a:r>
              <a:rPr lang="es"/>
              <a:t>Ajustes en alcance, condiciones y permisos durante diferentes etapas.</a:t>
            </a:r>
            <a:endParaRPr/>
          </a:p>
          <a:p>
            <a:pPr indent="-311150" lvl="0" marL="914400" rtl="0" algn="just">
              <a:lnSpc>
                <a:spcPct val="95000"/>
              </a:lnSpc>
              <a:spcBef>
                <a:spcPts val="0"/>
              </a:spcBef>
              <a:spcAft>
                <a:spcPts val="0"/>
              </a:spcAft>
              <a:buSzPts val="1300"/>
              <a:buChar char="●"/>
            </a:pPr>
            <a:r>
              <a:rPr lang="es"/>
              <a:t>Interpretar las fases en el contexto de interdependencia y posibles repeticiones.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1"/>
          <p:cNvSpPr txBox="1"/>
          <p:nvPr>
            <p:ph type="title"/>
          </p:nvPr>
        </p:nvSpPr>
        <p:spPr>
          <a:xfrm>
            <a:off x="729450" y="1318650"/>
            <a:ext cx="7688700" cy="870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FASE CERO: Emisión de presupuesto, acuerdo en los objetivos, y emisión de proformas iniciales</a:t>
            </a:r>
            <a:endParaRPr/>
          </a:p>
        </p:txBody>
      </p:sp>
      <p:sp>
        <p:nvSpPr>
          <p:cNvPr id="215" name="Google Shape;215;p31"/>
          <p:cNvSpPr txBox="1"/>
          <p:nvPr>
            <p:ph idx="1" type="body"/>
          </p:nvPr>
        </p:nvSpPr>
        <p:spPr>
          <a:xfrm>
            <a:off x="729450" y="2631950"/>
            <a:ext cx="7688700" cy="1937400"/>
          </a:xfrm>
          <a:prstGeom prst="rect">
            <a:avLst/>
          </a:prstGeom>
        </p:spPr>
        <p:txBody>
          <a:bodyPr anchorCtr="0" anchor="t" bIns="91425" lIns="91425" spcFirstLastPara="1" rIns="91425" wrap="square" tIns="91425">
            <a:noAutofit/>
          </a:bodyPr>
          <a:lstStyle/>
          <a:p>
            <a:pPr indent="-311150" lvl="0" marL="457200" rtl="0" algn="just">
              <a:lnSpc>
                <a:spcPct val="95000"/>
              </a:lnSpc>
              <a:spcBef>
                <a:spcPts val="0"/>
              </a:spcBef>
              <a:spcAft>
                <a:spcPts val="0"/>
              </a:spcAft>
              <a:buSzPts val="1300"/>
              <a:buAutoNum type="arabicPeriod"/>
            </a:pPr>
            <a:r>
              <a:rPr lang="es"/>
              <a:t>Presupuesto Detallado:</a:t>
            </a:r>
            <a:endParaRPr/>
          </a:p>
          <a:p>
            <a:pPr indent="-311150" lvl="0" marL="914400" rtl="0" algn="just">
              <a:lnSpc>
                <a:spcPct val="95000"/>
              </a:lnSpc>
              <a:spcBef>
                <a:spcPts val="0"/>
              </a:spcBef>
              <a:spcAft>
                <a:spcPts val="0"/>
              </a:spcAft>
              <a:buSzPts val="1300"/>
              <a:buChar char="●"/>
            </a:pPr>
            <a:r>
              <a:rPr lang="es"/>
              <a:t>Documento con objetivos a cubrir, pruebas a realizar, máquinas involucradas y duración.</a:t>
            </a:r>
            <a:endParaRPr/>
          </a:p>
          <a:p>
            <a:pPr indent="-311150" lvl="0" marL="914400" rtl="0" algn="just">
              <a:lnSpc>
                <a:spcPct val="95000"/>
              </a:lnSpc>
              <a:spcBef>
                <a:spcPts val="0"/>
              </a:spcBef>
              <a:spcAft>
                <a:spcPts val="0"/>
              </a:spcAft>
              <a:buSzPts val="1300"/>
              <a:buChar char="●"/>
            </a:pPr>
            <a:r>
              <a:rPr lang="es"/>
              <a:t>Iteraciones para ajustes y acuerdos por objetivos.</a:t>
            </a:r>
            <a:endParaRPr/>
          </a:p>
          <a:p>
            <a:pPr indent="-311150" lvl="0" marL="457200" rtl="0" algn="just">
              <a:lnSpc>
                <a:spcPct val="95000"/>
              </a:lnSpc>
              <a:spcBef>
                <a:spcPts val="0"/>
              </a:spcBef>
              <a:spcAft>
                <a:spcPts val="0"/>
              </a:spcAft>
              <a:buSzPts val="1300"/>
              <a:buAutoNum type="arabicPeriod" startAt="2"/>
            </a:pPr>
            <a:r>
              <a:rPr lang="es"/>
              <a:t>Contenidos del Presupuesto:</a:t>
            </a:r>
            <a:endParaRPr/>
          </a:p>
          <a:p>
            <a:pPr indent="-311150" lvl="0" marL="914400" rtl="0" algn="just">
              <a:lnSpc>
                <a:spcPct val="95000"/>
              </a:lnSpc>
              <a:spcBef>
                <a:spcPts val="0"/>
              </a:spcBef>
              <a:spcAft>
                <a:spcPts val="0"/>
              </a:spcAft>
              <a:buSzPts val="1300"/>
              <a:buChar char="●"/>
            </a:pPr>
            <a:r>
              <a:rPr lang="es"/>
              <a:t>Hitos y entregables detallados.</a:t>
            </a:r>
            <a:endParaRPr/>
          </a:p>
          <a:p>
            <a:pPr indent="-311150" lvl="0" marL="914400" rtl="0" algn="just">
              <a:lnSpc>
                <a:spcPct val="95000"/>
              </a:lnSpc>
              <a:spcBef>
                <a:spcPts val="0"/>
              </a:spcBef>
              <a:spcAft>
                <a:spcPts val="0"/>
              </a:spcAft>
              <a:buSzPts val="1300"/>
              <a:buChar char="●"/>
            </a:pPr>
            <a:r>
              <a:rPr lang="es"/>
              <a:t>Especificaciones claras sin exceso de tecnicismos.</a:t>
            </a:r>
            <a:endParaRPr/>
          </a:p>
          <a:p>
            <a:pPr indent="-311150" lvl="0" marL="457200" rtl="0" algn="just">
              <a:lnSpc>
                <a:spcPct val="95000"/>
              </a:lnSpc>
              <a:spcBef>
                <a:spcPts val="0"/>
              </a:spcBef>
              <a:spcAft>
                <a:spcPts val="0"/>
              </a:spcAft>
              <a:buSzPts val="1300"/>
              <a:buAutoNum type="arabicPeriod" startAt="3"/>
            </a:pPr>
            <a:r>
              <a:rPr lang="es"/>
              <a:t>Facturas Proforma:</a:t>
            </a:r>
            <a:endParaRPr/>
          </a:p>
          <a:p>
            <a:pPr indent="-311150" lvl="0" marL="914400" rtl="0" algn="just">
              <a:lnSpc>
                <a:spcPct val="95000"/>
              </a:lnSpc>
              <a:spcBef>
                <a:spcPts val="0"/>
              </a:spcBef>
              <a:spcAft>
                <a:spcPts val="0"/>
              </a:spcAft>
              <a:buSzPts val="1300"/>
              <a:buChar char="●"/>
            </a:pPr>
            <a:r>
              <a:rPr lang="es"/>
              <a:t>Emitidas una vez aprobado el presupuesto.</a:t>
            </a:r>
            <a:endParaRPr/>
          </a:p>
          <a:p>
            <a:pPr indent="-311150" lvl="0" marL="914400" rtl="0" algn="just">
              <a:lnSpc>
                <a:spcPct val="95000"/>
              </a:lnSpc>
              <a:spcBef>
                <a:spcPts val="0"/>
              </a:spcBef>
              <a:spcAft>
                <a:spcPts val="0"/>
              </a:spcAft>
              <a:buSzPts val="1300"/>
              <a:buChar char="●"/>
            </a:pPr>
            <a:r>
              <a:rPr lang="es"/>
              <a:t>Evitar emitir facturas por cantidades no recibidas.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txBox="1"/>
          <p:nvPr>
            <p:ph type="ctrTitle"/>
          </p:nvPr>
        </p:nvSpPr>
        <p:spPr>
          <a:xfrm>
            <a:off x="727950" y="2099800"/>
            <a:ext cx="7688100" cy="1664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a:t>CAPÍTULO</a:t>
            </a:r>
            <a:r>
              <a:rPr lang="es"/>
              <a:t> 1</a:t>
            </a:r>
            <a:endParaRPr/>
          </a:p>
          <a:p>
            <a:pPr indent="0" lvl="0" marL="0" rtl="0" algn="ctr">
              <a:spcBef>
                <a:spcPts val="0"/>
              </a:spcBef>
              <a:spcAft>
                <a:spcPts val="0"/>
              </a:spcAft>
              <a:buNone/>
            </a:pPr>
            <a:r>
              <a:rPr lang="es"/>
              <a:t>LA DISTRIBUCIÓN KALI</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2"/>
          <p:cNvSpPr txBox="1"/>
          <p:nvPr>
            <p:ph type="title"/>
          </p:nvPr>
        </p:nvSpPr>
        <p:spPr>
          <a:xfrm>
            <a:off x="729450" y="1318650"/>
            <a:ext cx="7688700" cy="870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FASE CERO: Emisión de presupuesto, acuerdo en los objetivos, y emisión de proformas iniciales</a:t>
            </a:r>
            <a:endParaRPr/>
          </a:p>
        </p:txBody>
      </p:sp>
      <p:sp>
        <p:nvSpPr>
          <p:cNvPr id="221" name="Google Shape;221;p32"/>
          <p:cNvSpPr txBox="1"/>
          <p:nvPr>
            <p:ph idx="1" type="body"/>
          </p:nvPr>
        </p:nvSpPr>
        <p:spPr>
          <a:xfrm>
            <a:off x="729450" y="2335900"/>
            <a:ext cx="7688700" cy="2496900"/>
          </a:xfrm>
          <a:prstGeom prst="rect">
            <a:avLst/>
          </a:prstGeom>
        </p:spPr>
        <p:txBody>
          <a:bodyPr anchorCtr="0" anchor="t" bIns="91425" lIns="91425" spcFirstLastPara="1" rIns="91425" wrap="square" tIns="91425">
            <a:noAutofit/>
          </a:bodyPr>
          <a:lstStyle/>
          <a:p>
            <a:pPr indent="-311150" lvl="0" marL="457200" rtl="0" algn="just">
              <a:lnSpc>
                <a:spcPct val="95000"/>
              </a:lnSpc>
              <a:spcBef>
                <a:spcPts val="0"/>
              </a:spcBef>
              <a:spcAft>
                <a:spcPts val="0"/>
              </a:spcAft>
              <a:buSzPts val="1300"/>
              <a:buAutoNum type="arabicPeriod" startAt="4"/>
            </a:pPr>
            <a:r>
              <a:rPr lang="es"/>
              <a:t>Cobro por Hitos:</a:t>
            </a:r>
            <a:endParaRPr/>
          </a:p>
          <a:p>
            <a:pPr indent="-311150" lvl="0" marL="914400" rtl="0" algn="just">
              <a:lnSpc>
                <a:spcPct val="95000"/>
              </a:lnSpc>
              <a:spcBef>
                <a:spcPts val="0"/>
              </a:spcBef>
              <a:spcAft>
                <a:spcPts val="0"/>
              </a:spcAft>
              <a:buSzPts val="1300"/>
              <a:buChar char="●"/>
            </a:pPr>
            <a:r>
              <a:rPr lang="es"/>
              <a:t>Definición de logros en el presupuesto.</a:t>
            </a:r>
            <a:endParaRPr/>
          </a:p>
          <a:p>
            <a:pPr indent="-311150" lvl="0" marL="914400" rtl="0" algn="just">
              <a:lnSpc>
                <a:spcPct val="95000"/>
              </a:lnSpc>
              <a:spcBef>
                <a:spcPts val="0"/>
              </a:spcBef>
              <a:spcAft>
                <a:spcPts val="0"/>
              </a:spcAft>
              <a:buSzPts val="1300"/>
              <a:buChar char="●"/>
            </a:pPr>
            <a:r>
              <a:rPr lang="es"/>
              <a:t>Emisión de factura proforma y cobro tras cumplir hito y entregar entregable.</a:t>
            </a:r>
            <a:endParaRPr/>
          </a:p>
          <a:p>
            <a:pPr indent="-311150" lvl="0" marL="457200" rtl="0" algn="just">
              <a:lnSpc>
                <a:spcPct val="95000"/>
              </a:lnSpc>
              <a:spcBef>
                <a:spcPts val="0"/>
              </a:spcBef>
              <a:spcAft>
                <a:spcPts val="0"/>
              </a:spcAft>
              <a:buSzPts val="1300"/>
              <a:buAutoNum type="arabicPeriod" startAt="5"/>
            </a:pPr>
            <a:r>
              <a:rPr lang="es"/>
              <a:t>Condiciones de Aceptación:</a:t>
            </a:r>
            <a:endParaRPr/>
          </a:p>
          <a:p>
            <a:pPr indent="-311150" lvl="0" marL="914400" rtl="0" algn="just">
              <a:lnSpc>
                <a:spcPct val="95000"/>
              </a:lnSpc>
              <a:spcBef>
                <a:spcPts val="0"/>
              </a:spcBef>
              <a:spcAft>
                <a:spcPts val="0"/>
              </a:spcAft>
              <a:buSzPts val="1300"/>
              <a:buChar char="●"/>
            </a:pPr>
            <a:r>
              <a:rPr lang="es"/>
              <a:t>No iniciar siguiente etapa sin aceptación y pago del hito.</a:t>
            </a:r>
            <a:endParaRPr/>
          </a:p>
          <a:p>
            <a:pPr indent="-311150" lvl="0" marL="457200" rtl="0" algn="just">
              <a:lnSpc>
                <a:spcPct val="95000"/>
              </a:lnSpc>
              <a:spcBef>
                <a:spcPts val="0"/>
              </a:spcBef>
              <a:spcAft>
                <a:spcPts val="0"/>
              </a:spcAft>
              <a:buSzPts val="1300"/>
              <a:buAutoNum type="arabicPeriod" startAt="6"/>
            </a:pPr>
            <a:r>
              <a:rPr lang="es"/>
              <a:t>Porcentaje por Adelantado:</a:t>
            </a:r>
            <a:endParaRPr/>
          </a:p>
          <a:p>
            <a:pPr indent="-311150" lvl="0" marL="914400" rtl="0" algn="just">
              <a:lnSpc>
                <a:spcPct val="95000"/>
              </a:lnSpc>
              <a:spcBef>
                <a:spcPts val="0"/>
              </a:spcBef>
              <a:spcAft>
                <a:spcPts val="0"/>
              </a:spcAft>
              <a:buSzPts val="1300"/>
              <a:buChar char="●"/>
            </a:pPr>
            <a:r>
              <a:rPr lang="es"/>
              <a:t>Evitar cancelaciones sin compensación.</a:t>
            </a:r>
            <a:endParaRPr/>
          </a:p>
          <a:p>
            <a:pPr indent="-311150" lvl="0" marL="914400" rtl="0" algn="just">
              <a:lnSpc>
                <a:spcPct val="95000"/>
              </a:lnSpc>
              <a:spcBef>
                <a:spcPts val="0"/>
              </a:spcBef>
              <a:spcAft>
                <a:spcPts val="0"/>
              </a:spcAft>
              <a:buSzPts val="1300"/>
              <a:buChar char="●"/>
            </a:pPr>
            <a:r>
              <a:rPr lang="es"/>
              <a:t>Financiar proyecto hasta el primer hito en peor escenario.</a:t>
            </a:r>
            <a:endParaRPr/>
          </a:p>
          <a:p>
            <a:pPr indent="-311150" lvl="0" marL="457200" rtl="0" algn="just">
              <a:lnSpc>
                <a:spcPct val="95000"/>
              </a:lnSpc>
              <a:spcBef>
                <a:spcPts val="0"/>
              </a:spcBef>
              <a:spcAft>
                <a:spcPts val="0"/>
              </a:spcAft>
              <a:buSzPts val="1300"/>
              <a:buAutoNum type="arabicPeriod" startAt="7"/>
            </a:pPr>
            <a:r>
              <a:rPr lang="es"/>
              <a:t>Espaciar Hitos y Entregables:</a:t>
            </a:r>
            <a:endParaRPr/>
          </a:p>
          <a:p>
            <a:pPr indent="-311150" lvl="0" marL="914400" rtl="0" algn="just">
              <a:lnSpc>
                <a:spcPct val="95000"/>
              </a:lnSpc>
              <a:spcBef>
                <a:spcPts val="0"/>
              </a:spcBef>
              <a:spcAft>
                <a:spcPts val="0"/>
              </a:spcAft>
              <a:buSzPts val="1300"/>
              <a:buChar char="●"/>
            </a:pPr>
            <a:r>
              <a:rPr lang="es"/>
              <a:t>Evitar disonancia cognitiva en el cliente.</a:t>
            </a:r>
            <a:endParaRPr/>
          </a:p>
          <a:p>
            <a:pPr indent="-311150" lvl="0" marL="914400" rtl="0" algn="just">
              <a:lnSpc>
                <a:spcPct val="95000"/>
              </a:lnSpc>
              <a:spcBef>
                <a:spcPts val="0"/>
              </a:spcBef>
              <a:spcAft>
                <a:spcPts val="0"/>
              </a:spcAft>
              <a:buSzPts val="1300"/>
              <a:buChar char="●"/>
            </a:pPr>
            <a:r>
              <a:rPr lang="es"/>
              <a:t>Mantener fechas relativas para flexibilidad.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3"/>
          <p:cNvSpPr txBox="1"/>
          <p:nvPr>
            <p:ph type="title"/>
          </p:nvPr>
        </p:nvSpPr>
        <p:spPr>
          <a:xfrm>
            <a:off x="729450" y="1318650"/>
            <a:ext cx="7688700" cy="870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PRIMERA FASE</a:t>
            </a:r>
            <a:r>
              <a:rPr lang="es"/>
              <a:t>: Alcance y condiciones del test de </a:t>
            </a:r>
            <a:r>
              <a:rPr lang="es"/>
              <a:t>intrusión</a:t>
            </a:r>
            <a:endParaRPr/>
          </a:p>
        </p:txBody>
      </p:sp>
      <p:sp>
        <p:nvSpPr>
          <p:cNvPr id="227" name="Google Shape;227;p33"/>
          <p:cNvSpPr txBox="1"/>
          <p:nvPr>
            <p:ph idx="1" type="body"/>
          </p:nvPr>
        </p:nvSpPr>
        <p:spPr>
          <a:xfrm>
            <a:off x="729450" y="2438875"/>
            <a:ext cx="7688700" cy="2310600"/>
          </a:xfrm>
          <a:prstGeom prst="rect">
            <a:avLst/>
          </a:prstGeom>
        </p:spPr>
        <p:txBody>
          <a:bodyPr anchorCtr="0" anchor="t" bIns="91425" lIns="91425" spcFirstLastPara="1" rIns="91425" wrap="square" tIns="91425">
            <a:noAutofit/>
          </a:bodyPr>
          <a:lstStyle/>
          <a:p>
            <a:pPr indent="-311150" lvl="0" marL="457200" rtl="0" algn="just">
              <a:lnSpc>
                <a:spcPct val="95000"/>
              </a:lnSpc>
              <a:spcBef>
                <a:spcPts val="0"/>
              </a:spcBef>
              <a:spcAft>
                <a:spcPts val="0"/>
              </a:spcAft>
              <a:buSzPts val="1300"/>
              <a:buAutoNum type="arabicPeriod"/>
            </a:pPr>
            <a:r>
              <a:rPr lang="es"/>
              <a:t>Abono de Proforma y Emisión de Factura:</a:t>
            </a:r>
            <a:endParaRPr/>
          </a:p>
          <a:p>
            <a:pPr indent="-311150" lvl="0" marL="914400" rtl="0" algn="just">
              <a:lnSpc>
                <a:spcPct val="95000"/>
              </a:lnSpc>
              <a:spcBef>
                <a:spcPts val="0"/>
              </a:spcBef>
              <a:spcAft>
                <a:spcPts val="0"/>
              </a:spcAft>
              <a:buSzPts val="1300"/>
              <a:buChar char="●"/>
            </a:pPr>
            <a:r>
              <a:rPr lang="es"/>
              <a:t>Inicia la fase de definición del alcance y condiciones del test de intrusión.</a:t>
            </a:r>
            <a:endParaRPr/>
          </a:p>
          <a:p>
            <a:pPr indent="-311150" lvl="0" marL="457200" rtl="0" algn="just">
              <a:lnSpc>
                <a:spcPct val="95000"/>
              </a:lnSpc>
              <a:spcBef>
                <a:spcPts val="0"/>
              </a:spcBef>
              <a:spcAft>
                <a:spcPts val="0"/>
              </a:spcAft>
              <a:buSzPts val="1300"/>
              <a:buAutoNum type="arabicPeriod" startAt="2"/>
            </a:pPr>
            <a:r>
              <a:rPr lang="es"/>
              <a:t>Enfoque de la Fase:</a:t>
            </a:r>
            <a:endParaRPr/>
          </a:p>
          <a:p>
            <a:pPr indent="-311150" lvl="0" marL="914400" rtl="0" algn="just">
              <a:lnSpc>
                <a:spcPct val="95000"/>
              </a:lnSpc>
              <a:spcBef>
                <a:spcPts val="0"/>
              </a:spcBef>
              <a:spcAft>
                <a:spcPts val="0"/>
              </a:spcAft>
              <a:buSzPts val="1300"/>
              <a:buChar char="●"/>
            </a:pPr>
            <a:r>
              <a:rPr lang="es"/>
              <a:t>Detallar cómo se realizará el test más que qué pruebas se llevarán a cabo.</a:t>
            </a:r>
            <a:endParaRPr/>
          </a:p>
          <a:p>
            <a:pPr indent="-311150" lvl="0" marL="914400" rtl="0" algn="just">
              <a:lnSpc>
                <a:spcPct val="95000"/>
              </a:lnSpc>
              <a:spcBef>
                <a:spcPts val="0"/>
              </a:spcBef>
              <a:spcAft>
                <a:spcPts val="0"/>
              </a:spcAft>
              <a:buSzPts val="1300"/>
              <a:buChar char="●"/>
            </a:pPr>
            <a:r>
              <a:rPr lang="es"/>
              <a:t>Explicar prueba a prueba, anticipando posibles resultados y restricciones.</a:t>
            </a:r>
            <a:endParaRPr/>
          </a:p>
          <a:p>
            <a:pPr indent="-311150" lvl="0" marL="457200" rtl="0" algn="just">
              <a:lnSpc>
                <a:spcPct val="95000"/>
              </a:lnSpc>
              <a:spcBef>
                <a:spcPts val="0"/>
              </a:spcBef>
              <a:spcAft>
                <a:spcPts val="0"/>
              </a:spcAft>
              <a:buSzPts val="1300"/>
              <a:buAutoNum type="arabicPeriod" startAt="3"/>
            </a:pPr>
            <a:r>
              <a:rPr lang="es"/>
              <a:t>Interacción con el Cliente:</a:t>
            </a:r>
            <a:endParaRPr/>
          </a:p>
          <a:p>
            <a:pPr indent="-311150" lvl="0" marL="914400" rtl="0" algn="just">
              <a:lnSpc>
                <a:spcPct val="95000"/>
              </a:lnSpc>
              <a:spcBef>
                <a:spcPts val="0"/>
              </a:spcBef>
              <a:spcAft>
                <a:spcPts val="0"/>
              </a:spcAft>
              <a:buSzPts val="1300"/>
              <a:buChar char="●"/>
            </a:pPr>
            <a:r>
              <a:rPr lang="es"/>
              <a:t>Cliente puede poner restricciones basadas en inquietudes.</a:t>
            </a:r>
            <a:endParaRPr/>
          </a:p>
          <a:p>
            <a:pPr indent="-311150" lvl="0" marL="914400" rtl="0" algn="just">
              <a:lnSpc>
                <a:spcPct val="95000"/>
              </a:lnSpc>
              <a:spcBef>
                <a:spcPts val="0"/>
              </a:spcBef>
              <a:spcAft>
                <a:spcPts val="0"/>
              </a:spcAft>
              <a:buSzPts val="1300"/>
              <a:buChar char="●"/>
            </a:pPr>
            <a:r>
              <a:rPr lang="es"/>
              <a:t>Propiedad y nosotros podemos agregar condiciones adicionales.</a:t>
            </a:r>
            <a:endParaRPr/>
          </a:p>
          <a:p>
            <a:pPr indent="-311150" lvl="0" marL="457200" rtl="0" algn="just">
              <a:lnSpc>
                <a:spcPct val="95000"/>
              </a:lnSpc>
              <a:spcBef>
                <a:spcPts val="0"/>
              </a:spcBef>
              <a:spcAft>
                <a:spcPts val="0"/>
              </a:spcAft>
              <a:buSzPts val="1300"/>
              <a:buAutoNum type="arabicPeriod" startAt="4"/>
            </a:pPr>
            <a:r>
              <a:rPr lang="es"/>
              <a:t>Precisiones Técnicas Necesarias:</a:t>
            </a:r>
            <a:endParaRPr/>
          </a:p>
          <a:p>
            <a:pPr indent="-311150" lvl="0" marL="914400" rtl="0" algn="just">
              <a:lnSpc>
                <a:spcPct val="95000"/>
              </a:lnSpc>
              <a:spcBef>
                <a:spcPts val="0"/>
              </a:spcBef>
              <a:spcAft>
                <a:spcPts val="0"/>
              </a:spcAft>
              <a:buSzPts val="1300"/>
              <a:buChar char="●"/>
            </a:pPr>
            <a:r>
              <a:rPr lang="es"/>
              <a:t>Resultados precisos y detalle sobre la ejecución del test.</a:t>
            </a:r>
            <a:endParaRPr/>
          </a:p>
          <a:p>
            <a:pPr indent="-311150" lvl="0" marL="914400" rtl="0" algn="just">
              <a:lnSpc>
                <a:spcPct val="95000"/>
              </a:lnSpc>
              <a:spcBef>
                <a:spcPts val="0"/>
              </a:spcBef>
              <a:spcAft>
                <a:spcPts val="0"/>
              </a:spcAft>
              <a:buSzPts val="1300"/>
              <a:buChar char="●"/>
            </a:pPr>
            <a:r>
              <a:rPr lang="es"/>
              <a:t>Especificar riesgos potenciales como paradas de servicios o saturación de red.</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4"/>
          <p:cNvSpPr txBox="1"/>
          <p:nvPr>
            <p:ph type="title"/>
          </p:nvPr>
        </p:nvSpPr>
        <p:spPr>
          <a:xfrm>
            <a:off x="729450" y="1318650"/>
            <a:ext cx="7688700" cy="870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PRIMERA FASE: Alcance y condiciones del test de intrusión</a:t>
            </a:r>
            <a:endParaRPr/>
          </a:p>
        </p:txBody>
      </p:sp>
      <p:sp>
        <p:nvSpPr>
          <p:cNvPr id="233" name="Google Shape;233;p34"/>
          <p:cNvSpPr txBox="1"/>
          <p:nvPr>
            <p:ph idx="1" type="body"/>
          </p:nvPr>
        </p:nvSpPr>
        <p:spPr>
          <a:xfrm>
            <a:off x="729450" y="2400250"/>
            <a:ext cx="7688700" cy="2233500"/>
          </a:xfrm>
          <a:prstGeom prst="rect">
            <a:avLst/>
          </a:prstGeom>
        </p:spPr>
        <p:txBody>
          <a:bodyPr anchorCtr="0" anchor="t" bIns="91425" lIns="91425" spcFirstLastPara="1" rIns="91425" wrap="square" tIns="91425">
            <a:noAutofit/>
          </a:bodyPr>
          <a:lstStyle/>
          <a:p>
            <a:pPr indent="-311150" lvl="0" marL="457200" rtl="0" algn="just">
              <a:lnSpc>
                <a:spcPct val="95000"/>
              </a:lnSpc>
              <a:spcBef>
                <a:spcPts val="0"/>
              </a:spcBef>
              <a:spcAft>
                <a:spcPts val="0"/>
              </a:spcAft>
              <a:buSzPts val="1300"/>
              <a:buAutoNum type="arabicPeriod" startAt="5"/>
            </a:pPr>
            <a:r>
              <a:rPr lang="es"/>
              <a:t>Aprobación Explícita del Cliente:</a:t>
            </a:r>
            <a:endParaRPr/>
          </a:p>
          <a:p>
            <a:pPr indent="-311150" lvl="0" marL="914400" rtl="0" algn="just">
              <a:lnSpc>
                <a:spcPct val="95000"/>
              </a:lnSpc>
              <a:spcBef>
                <a:spcPts val="0"/>
              </a:spcBef>
              <a:spcAft>
                <a:spcPts val="0"/>
              </a:spcAft>
              <a:buSzPts val="1300"/>
              <a:buChar char="●"/>
            </a:pPr>
            <a:r>
              <a:rPr lang="es"/>
              <a:t>Cliente debe aprobar explícitamente cualquier riesgo potencial.</a:t>
            </a:r>
            <a:endParaRPr/>
          </a:p>
          <a:p>
            <a:pPr indent="-311150" lvl="0" marL="914400" rtl="0" algn="just">
              <a:lnSpc>
                <a:spcPct val="95000"/>
              </a:lnSpc>
              <a:spcBef>
                <a:spcPts val="0"/>
              </a:spcBef>
              <a:spcAft>
                <a:spcPts val="0"/>
              </a:spcAft>
              <a:buSzPts val="1300"/>
              <a:buChar char="●"/>
            </a:pPr>
            <a:r>
              <a:rPr lang="es"/>
              <a:t>Protección ante posibles demandas por responsabilidad civil.</a:t>
            </a:r>
            <a:endParaRPr/>
          </a:p>
          <a:p>
            <a:pPr indent="-311150" lvl="0" marL="457200" rtl="0" algn="just">
              <a:lnSpc>
                <a:spcPct val="95000"/>
              </a:lnSpc>
              <a:spcBef>
                <a:spcPts val="0"/>
              </a:spcBef>
              <a:spcAft>
                <a:spcPts val="0"/>
              </a:spcAft>
              <a:buSzPts val="1300"/>
              <a:buAutoNum type="arabicPeriod" startAt="6"/>
            </a:pPr>
            <a:r>
              <a:rPr lang="es"/>
              <a:t>Condiciones y Restricciones Adicionales:</a:t>
            </a:r>
            <a:endParaRPr/>
          </a:p>
          <a:p>
            <a:pPr indent="-311150" lvl="0" marL="914400" rtl="0" algn="just">
              <a:lnSpc>
                <a:spcPct val="95000"/>
              </a:lnSpc>
              <a:spcBef>
                <a:spcPts val="0"/>
              </a:spcBef>
              <a:spcAft>
                <a:spcPts val="0"/>
              </a:spcAft>
              <a:buSzPts val="1300"/>
              <a:buChar char="●"/>
            </a:pPr>
            <a:r>
              <a:rPr lang="es"/>
              <a:t>Pueden implicar reducción o aumento en esfuerzo y tareas.</a:t>
            </a:r>
            <a:endParaRPr/>
          </a:p>
          <a:p>
            <a:pPr indent="-311150" lvl="0" marL="914400" rtl="0" algn="just">
              <a:lnSpc>
                <a:spcPct val="95000"/>
              </a:lnSpc>
              <a:spcBef>
                <a:spcPts val="0"/>
              </a:spcBef>
              <a:spcAft>
                <a:spcPts val="0"/>
              </a:spcAft>
              <a:buSzPts val="1300"/>
              <a:buChar char="●"/>
            </a:pPr>
            <a:r>
              <a:rPr lang="es"/>
              <a:t>Evaluar la variación agregada del coste en función de estas condiciones.</a:t>
            </a:r>
            <a:endParaRPr/>
          </a:p>
          <a:p>
            <a:pPr indent="-311150" lvl="0" marL="457200" rtl="0" algn="just">
              <a:lnSpc>
                <a:spcPct val="95000"/>
              </a:lnSpc>
              <a:spcBef>
                <a:spcPts val="0"/>
              </a:spcBef>
              <a:spcAft>
                <a:spcPts val="0"/>
              </a:spcAft>
              <a:buSzPts val="1300"/>
              <a:buAutoNum type="arabicPeriod" startAt="7"/>
            </a:pPr>
            <a:r>
              <a:rPr lang="es"/>
              <a:t>Gestión de Variaciones de Coste:</a:t>
            </a:r>
            <a:endParaRPr/>
          </a:p>
          <a:p>
            <a:pPr indent="-311150" lvl="0" marL="914400" rtl="0" algn="just">
              <a:lnSpc>
                <a:spcPct val="95000"/>
              </a:lnSpc>
              <a:spcBef>
                <a:spcPts val="0"/>
              </a:spcBef>
              <a:spcAft>
                <a:spcPts val="0"/>
              </a:spcAft>
              <a:buSzPts val="1300"/>
              <a:buChar char="●"/>
            </a:pPr>
            <a:r>
              <a:rPr lang="es"/>
              <a:t>Incrementos pueden compensar reducciones, manteniendo el costo final aproximado al presupuestado.</a:t>
            </a:r>
            <a:endParaRPr/>
          </a:p>
          <a:p>
            <a:pPr indent="-311150" lvl="0" marL="914400" rtl="0" algn="just">
              <a:lnSpc>
                <a:spcPct val="95000"/>
              </a:lnSpc>
              <a:spcBef>
                <a:spcPts val="0"/>
              </a:spcBef>
              <a:spcAft>
                <a:spcPts val="0"/>
              </a:spcAft>
              <a:buSzPts val="1300"/>
              <a:buChar char="●"/>
            </a:pPr>
            <a:r>
              <a:rPr lang="es"/>
              <a:t>Comunicar al cliente cualquier desviación significativa y, si es necesario, volver a la fase de presupuesto.</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5"/>
          <p:cNvSpPr txBox="1"/>
          <p:nvPr>
            <p:ph type="title"/>
          </p:nvPr>
        </p:nvSpPr>
        <p:spPr>
          <a:xfrm>
            <a:off x="729450" y="1318650"/>
            <a:ext cx="7688700" cy="870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SEGUNDA </a:t>
            </a:r>
            <a:r>
              <a:rPr lang="es"/>
              <a:t>FASE: Recolección inicial de permisos y autorizaciones</a:t>
            </a:r>
            <a:endParaRPr/>
          </a:p>
        </p:txBody>
      </p:sp>
      <p:sp>
        <p:nvSpPr>
          <p:cNvPr id="239" name="Google Shape;239;p35"/>
          <p:cNvSpPr txBox="1"/>
          <p:nvPr>
            <p:ph idx="1" type="body"/>
          </p:nvPr>
        </p:nvSpPr>
        <p:spPr>
          <a:xfrm>
            <a:off x="729450" y="2400250"/>
            <a:ext cx="7688700" cy="1847400"/>
          </a:xfrm>
          <a:prstGeom prst="rect">
            <a:avLst/>
          </a:prstGeom>
        </p:spPr>
        <p:txBody>
          <a:bodyPr anchorCtr="0" anchor="t" bIns="91425" lIns="91425" spcFirstLastPara="1" rIns="91425" wrap="square" tIns="91425">
            <a:noAutofit/>
          </a:bodyPr>
          <a:lstStyle/>
          <a:p>
            <a:pPr indent="-311150" lvl="0" marL="457200" rtl="0" algn="just">
              <a:lnSpc>
                <a:spcPct val="95000"/>
              </a:lnSpc>
              <a:spcBef>
                <a:spcPts val="0"/>
              </a:spcBef>
              <a:spcAft>
                <a:spcPts val="0"/>
              </a:spcAft>
              <a:buSzPts val="1300"/>
              <a:buAutoNum type="arabicPeriod"/>
            </a:pPr>
            <a:r>
              <a:rPr lang="es"/>
              <a:t>Preparación Previa:</a:t>
            </a:r>
            <a:endParaRPr/>
          </a:p>
          <a:p>
            <a:pPr indent="-311150" lvl="0" marL="914400" rtl="0" algn="just">
              <a:lnSpc>
                <a:spcPct val="95000"/>
              </a:lnSpc>
              <a:spcBef>
                <a:spcPts val="0"/>
              </a:spcBef>
              <a:spcAft>
                <a:spcPts val="0"/>
              </a:spcAft>
              <a:buSzPts val="1300"/>
              <a:buChar char="●"/>
            </a:pPr>
            <a:r>
              <a:rPr lang="es"/>
              <a:t>Con claridad sobre qué hacer y cómo, y propiedad aceptando efectos y consecuencias.</a:t>
            </a:r>
            <a:endParaRPr/>
          </a:p>
          <a:p>
            <a:pPr indent="-311150" lvl="0" marL="457200" rtl="0" algn="just">
              <a:lnSpc>
                <a:spcPct val="95000"/>
              </a:lnSpc>
              <a:spcBef>
                <a:spcPts val="0"/>
              </a:spcBef>
              <a:spcAft>
                <a:spcPts val="0"/>
              </a:spcAft>
              <a:buSzPts val="1300"/>
              <a:buAutoNum type="arabicPeriod" startAt="2"/>
            </a:pPr>
            <a:r>
              <a:rPr lang="es"/>
              <a:t>Permiso Escrito:</a:t>
            </a:r>
            <a:endParaRPr/>
          </a:p>
          <a:p>
            <a:pPr indent="-311150" lvl="0" marL="914400" rtl="0" algn="just">
              <a:lnSpc>
                <a:spcPct val="95000"/>
              </a:lnSpc>
              <a:spcBef>
                <a:spcPts val="0"/>
              </a:spcBef>
              <a:spcAft>
                <a:spcPts val="0"/>
              </a:spcAft>
              <a:buSzPts val="1300"/>
              <a:buChar char="●"/>
            </a:pPr>
            <a:r>
              <a:rPr lang="es"/>
              <a:t>Obtener autorización escrita para llevar a cabo las operaciones especificadas.</a:t>
            </a:r>
            <a:endParaRPr/>
          </a:p>
          <a:p>
            <a:pPr indent="-311150" lvl="0" marL="457200" rtl="0" algn="just">
              <a:lnSpc>
                <a:spcPct val="95000"/>
              </a:lnSpc>
              <a:spcBef>
                <a:spcPts val="0"/>
              </a:spcBef>
              <a:spcAft>
                <a:spcPts val="0"/>
              </a:spcAft>
              <a:buSzPts val="1300"/>
              <a:buAutoNum type="arabicPeriod" startAt="3"/>
            </a:pPr>
            <a:r>
              <a:rPr lang="es"/>
              <a:t>Uso del Documento de Alcance:</a:t>
            </a:r>
            <a:endParaRPr/>
          </a:p>
          <a:p>
            <a:pPr indent="-311150" lvl="0" marL="914400" rtl="0" algn="just">
              <a:lnSpc>
                <a:spcPct val="95000"/>
              </a:lnSpc>
              <a:spcBef>
                <a:spcPts val="0"/>
              </a:spcBef>
              <a:spcAft>
                <a:spcPts val="0"/>
              </a:spcAft>
              <a:buSzPts val="1300"/>
              <a:buChar char="●"/>
            </a:pPr>
            <a:r>
              <a:rPr lang="es"/>
              <a:t>El documento de alcance y condiciones puede servir como autorización en muchos casos.</a:t>
            </a:r>
            <a:endParaRPr/>
          </a:p>
          <a:p>
            <a:pPr indent="-311150" lvl="0" marL="457200" rtl="0" algn="just">
              <a:lnSpc>
                <a:spcPct val="95000"/>
              </a:lnSpc>
              <a:spcBef>
                <a:spcPts val="0"/>
              </a:spcBef>
              <a:spcAft>
                <a:spcPts val="0"/>
              </a:spcAft>
              <a:buSzPts val="1300"/>
              <a:buAutoNum type="arabicPeriod" startAt="4"/>
            </a:pPr>
            <a:r>
              <a:rPr lang="es"/>
              <a:t>Situaciones Específicas:</a:t>
            </a:r>
            <a:endParaRPr/>
          </a:p>
          <a:p>
            <a:pPr indent="-311150" lvl="0" marL="914400" rtl="0" algn="just">
              <a:lnSpc>
                <a:spcPct val="95000"/>
              </a:lnSpc>
              <a:spcBef>
                <a:spcPts val="0"/>
              </a:spcBef>
              <a:spcAft>
                <a:spcPts val="0"/>
              </a:spcAft>
              <a:buSzPts val="1300"/>
              <a:buChar char="●"/>
            </a:pPr>
            <a:r>
              <a:rPr lang="es"/>
              <a:t>En casos complejos, se pueden requerir permisos adicionales.</a:t>
            </a:r>
            <a:endParaRPr/>
          </a:p>
          <a:p>
            <a:pPr indent="-311150" lvl="0" marL="914400" rtl="0" algn="just">
              <a:lnSpc>
                <a:spcPct val="95000"/>
              </a:lnSpc>
              <a:spcBef>
                <a:spcPts val="0"/>
              </a:spcBef>
              <a:spcAft>
                <a:spcPts val="0"/>
              </a:spcAft>
              <a:buSzPts val="1300"/>
              <a:buChar char="●"/>
            </a:pPr>
            <a:r>
              <a:rPr lang="es"/>
              <a:t>Subcontratistas, autónomos, sistemas de otras empresas, etc.</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6"/>
          <p:cNvSpPr txBox="1"/>
          <p:nvPr>
            <p:ph type="title"/>
          </p:nvPr>
        </p:nvSpPr>
        <p:spPr>
          <a:xfrm>
            <a:off x="729450" y="1318650"/>
            <a:ext cx="7688700" cy="870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SEGUNDA FASE: Recolección inicial de permisos y autorizaciones</a:t>
            </a:r>
            <a:endParaRPr/>
          </a:p>
        </p:txBody>
      </p:sp>
      <p:sp>
        <p:nvSpPr>
          <p:cNvPr id="245" name="Google Shape;245;p36"/>
          <p:cNvSpPr txBox="1"/>
          <p:nvPr>
            <p:ph idx="1" type="body"/>
          </p:nvPr>
        </p:nvSpPr>
        <p:spPr>
          <a:xfrm>
            <a:off x="729450" y="2408375"/>
            <a:ext cx="7688700" cy="2264100"/>
          </a:xfrm>
          <a:prstGeom prst="rect">
            <a:avLst/>
          </a:prstGeom>
        </p:spPr>
        <p:txBody>
          <a:bodyPr anchorCtr="0" anchor="t" bIns="91425" lIns="91425" spcFirstLastPara="1" rIns="91425" wrap="square" tIns="91425">
            <a:noAutofit/>
          </a:bodyPr>
          <a:lstStyle/>
          <a:p>
            <a:pPr indent="-311150" lvl="0" marL="457200" rtl="0" algn="just">
              <a:lnSpc>
                <a:spcPct val="95000"/>
              </a:lnSpc>
              <a:spcBef>
                <a:spcPts val="0"/>
              </a:spcBef>
              <a:spcAft>
                <a:spcPts val="0"/>
              </a:spcAft>
              <a:buSzPts val="1300"/>
              <a:buAutoNum type="arabicPeriod" startAt="5"/>
            </a:pPr>
            <a:r>
              <a:rPr lang="es"/>
              <a:t>Consentimiento Informado:</a:t>
            </a:r>
            <a:endParaRPr/>
          </a:p>
          <a:p>
            <a:pPr indent="-311150" lvl="0" marL="914400" rtl="0" algn="just">
              <a:lnSpc>
                <a:spcPct val="95000"/>
              </a:lnSpc>
              <a:spcBef>
                <a:spcPts val="0"/>
              </a:spcBef>
              <a:spcAft>
                <a:spcPts val="0"/>
              </a:spcAft>
              <a:buSzPts val="1300"/>
              <a:buChar char="●"/>
            </a:pPr>
            <a:r>
              <a:rPr lang="es"/>
              <a:t>Documento clave para individuos afectados, autorizando acciones y reconociendo posibles problemas y efectos secundarios.</a:t>
            </a:r>
            <a:endParaRPr/>
          </a:p>
          <a:p>
            <a:pPr indent="-311150" lvl="0" marL="914400" rtl="0" algn="just">
              <a:lnSpc>
                <a:spcPct val="95000"/>
              </a:lnSpc>
              <a:spcBef>
                <a:spcPts val="0"/>
              </a:spcBef>
              <a:spcAft>
                <a:spcPts val="0"/>
              </a:spcAft>
              <a:buSzPts val="1300"/>
              <a:buChar char="●"/>
            </a:pPr>
            <a:r>
              <a:rPr lang="es"/>
              <a:t>Categorizar efectos por probabilidad:</a:t>
            </a:r>
            <a:endParaRPr/>
          </a:p>
          <a:p>
            <a:pPr indent="-298450" lvl="1" marL="1371600" rtl="0" algn="just">
              <a:lnSpc>
                <a:spcPct val="95000"/>
              </a:lnSpc>
              <a:spcBef>
                <a:spcPts val="0"/>
              </a:spcBef>
              <a:spcAft>
                <a:spcPts val="0"/>
              </a:spcAft>
              <a:buSzPts val="1100"/>
              <a:buChar char="○"/>
            </a:pPr>
            <a:r>
              <a:rPr lang="es"/>
              <a:t> Seguro</a:t>
            </a:r>
            <a:endParaRPr/>
          </a:p>
          <a:p>
            <a:pPr indent="-298450" lvl="1" marL="1371600" rtl="0" algn="just">
              <a:lnSpc>
                <a:spcPct val="95000"/>
              </a:lnSpc>
              <a:spcBef>
                <a:spcPts val="0"/>
              </a:spcBef>
              <a:spcAft>
                <a:spcPts val="0"/>
              </a:spcAft>
              <a:buSzPts val="1100"/>
              <a:buChar char="○"/>
            </a:pPr>
            <a:r>
              <a:rPr lang="es"/>
              <a:t>Probable</a:t>
            </a:r>
            <a:endParaRPr/>
          </a:p>
          <a:p>
            <a:pPr indent="-298450" lvl="1" marL="1371600" rtl="0" algn="just">
              <a:lnSpc>
                <a:spcPct val="95000"/>
              </a:lnSpc>
              <a:spcBef>
                <a:spcPts val="0"/>
              </a:spcBef>
              <a:spcAft>
                <a:spcPts val="0"/>
              </a:spcAft>
              <a:buSzPts val="1100"/>
              <a:buChar char="○"/>
            </a:pPr>
            <a:r>
              <a:rPr lang="es"/>
              <a:t>Posible</a:t>
            </a:r>
            <a:endParaRPr/>
          </a:p>
          <a:p>
            <a:pPr indent="-298450" lvl="1" marL="1371600" rtl="0" algn="just">
              <a:lnSpc>
                <a:spcPct val="95000"/>
              </a:lnSpc>
              <a:spcBef>
                <a:spcPts val="0"/>
              </a:spcBef>
              <a:spcAft>
                <a:spcPts val="0"/>
              </a:spcAft>
              <a:buSzPts val="1100"/>
              <a:buChar char="○"/>
            </a:pPr>
            <a:r>
              <a:rPr lang="es"/>
              <a:t>Improbable pero técnica posible</a:t>
            </a:r>
            <a:endParaRPr/>
          </a:p>
          <a:p>
            <a:pPr indent="-298450" lvl="1" marL="1371600" rtl="0" algn="just">
              <a:lnSpc>
                <a:spcPct val="95000"/>
              </a:lnSpc>
              <a:spcBef>
                <a:spcPts val="0"/>
              </a:spcBef>
              <a:spcAft>
                <a:spcPts val="0"/>
              </a:spcAft>
              <a:buSzPts val="1100"/>
              <a:buChar char="○"/>
            </a:pPr>
            <a:r>
              <a:rPr lang="es"/>
              <a:t>Imposible</a:t>
            </a:r>
            <a:endParaRPr/>
          </a:p>
          <a:p>
            <a:pPr indent="-311150" lvl="0" marL="457200" rtl="0" algn="just">
              <a:lnSpc>
                <a:spcPct val="95000"/>
              </a:lnSpc>
              <a:spcBef>
                <a:spcPts val="0"/>
              </a:spcBef>
              <a:spcAft>
                <a:spcPts val="0"/>
              </a:spcAft>
              <a:buSzPts val="1300"/>
              <a:buAutoNum type="arabicPeriod" startAt="6"/>
            </a:pPr>
            <a:r>
              <a:rPr lang="es"/>
              <a:t>Negativa y Recurso:</a:t>
            </a:r>
            <a:endParaRPr/>
          </a:p>
          <a:p>
            <a:pPr indent="-311150" lvl="0" marL="914400" rtl="0" algn="just">
              <a:lnSpc>
                <a:spcPct val="95000"/>
              </a:lnSpc>
              <a:spcBef>
                <a:spcPts val="0"/>
              </a:spcBef>
              <a:spcAft>
                <a:spcPts val="0"/>
              </a:spcAft>
              <a:buSzPts val="1300"/>
              <a:buChar char="●"/>
            </a:pPr>
            <a:r>
              <a:rPr lang="es"/>
              <a:t>Si alguien se niega, discutir con su superior.</a:t>
            </a:r>
            <a:endParaRPr/>
          </a:p>
          <a:p>
            <a:pPr indent="-311150" lvl="0" marL="914400" rtl="0" algn="just">
              <a:lnSpc>
                <a:spcPct val="95000"/>
              </a:lnSpc>
              <a:spcBef>
                <a:spcPts val="0"/>
              </a:spcBef>
              <a:spcAft>
                <a:spcPts val="0"/>
              </a:spcAft>
              <a:buSzPts val="1300"/>
              <a:buChar char="●"/>
            </a:pPr>
            <a:r>
              <a:rPr lang="es"/>
              <a:t>Situaciones incómodas pueden surgir, pero no proceder sin autorizaciones apropiadas.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7"/>
          <p:cNvSpPr txBox="1"/>
          <p:nvPr>
            <p:ph type="title"/>
          </p:nvPr>
        </p:nvSpPr>
        <p:spPr>
          <a:xfrm>
            <a:off x="729450" y="1537475"/>
            <a:ext cx="7688700" cy="870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SEGUNDA FASE: Recolección inicial de permisos y autorizaciones</a:t>
            </a:r>
            <a:endParaRPr/>
          </a:p>
        </p:txBody>
      </p:sp>
      <p:sp>
        <p:nvSpPr>
          <p:cNvPr id="251" name="Google Shape;251;p37"/>
          <p:cNvSpPr txBox="1"/>
          <p:nvPr>
            <p:ph idx="1" type="body"/>
          </p:nvPr>
        </p:nvSpPr>
        <p:spPr>
          <a:xfrm>
            <a:off x="729450" y="2794500"/>
            <a:ext cx="7688700" cy="1504500"/>
          </a:xfrm>
          <a:prstGeom prst="rect">
            <a:avLst/>
          </a:prstGeom>
        </p:spPr>
        <p:txBody>
          <a:bodyPr anchorCtr="0" anchor="t" bIns="91425" lIns="91425" spcFirstLastPara="1" rIns="91425" wrap="square" tIns="91425">
            <a:noAutofit/>
          </a:bodyPr>
          <a:lstStyle/>
          <a:p>
            <a:pPr indent="-311150" lvl="0" marL="457200" rtl="0" algn="just">
              <a:lnSpc>
                <a:spcPct val="95000"/>
              </a:lnSpc>
              <a:spcBef>
                <a:spcPts val="0"/>
              </a:spcBef>
              <a:spcAft>
                <a:spcPts val="0"/>
              </a:spcAft>
              <a:buSzPts val="1300"/>
              <a:buAutoNum type="arabicPeriod" startAt="7"/>
            </a:pPr>
            <a:r>
              <a:rPr lang="es"/>
              <a:t>Comunicación de Impedimentos:</a:t>
            </a:r>
            <a:endParaRPr/>
          </a:p>
          <a:p>
            <a:pPr indent="-311150" lvl="0" marL="914400" rtl="0" algn="just">
              <a:lnSpc>
                <a:spcPct val="95000"/>
              </a:lnSpc>
              <a:spcBef>
                <a:spcPts val="0"/>
              </a:spcBef>
              <a:spcAft>
                <a:spcPts val="0"/>
              </a:spcAft>
              <a:buSzPts val="1300"/>
              <a:buChar char="●"/>
            </a:pPr>
            <a:r>
              <a:rPr lang="es"/>
              <a:t>Notificar a la propiedad si alguna autorización es imposible.</a:t>
            </a:r>
            <a:endParaRPr/>
          </a:p>
          <a:p>
            <a:pPr indent="-311150" lvl="0" marL="914400" rtl="0" algn="just">
              <a:lnSpc>
                <a:spcPct val="95000"/>
              </a:lnSpc>
              <a:spcBef>
                <a:spcPts val="0"/>
              </a:spcBef>
              <a:spcAft>
                <a:spcPts val="0"/>
              </a:spcAft>
              <a:buSzPts val="1300"/>
              <a:buChar char="●"/>
            </a:pPr>
            <a:r>
              <a:rPr lang="es"/>
              <a:t>Propiedad decide si sustituir a la persona, omitir la prueba o permitir que otra persona firme el consentimiento informado (si legalmente posible).</a:t>
            </a:r>
            <a:endParaRPr/>
          </a:p>
          <a:p>
            <a:pPr indent="-311150" lvl="0" marL="457200" rtl="0" algn="just">
              <a:lnSpc>
                <a:spcPct val="95000"/>
              </a:lnSpc>
              <a:spcBef>
                <a:spcPts val="0"/>
              </a:spcBef>
              <a:spcAft>
                <a:spcPts val="0"/>
              </a:spcAft>
              <a:buSzPts val="1300"/>
              <a:buAutoNum type="arabicPeriod" startAt="8"/>
            </a:pPr>
            <a:r>
              <a:rPr lang="es"/>
              <a:t>Continuación o Rediseño:</a:t>
            </a:r>
            <a:endParaRPr/>
          </a:p>
          <a:p>
            <a:pPr indent="-311150" lvl="0" marL="914400" rtl="0" algn="just">
              <a:lnSpc>
                <a:spcPct val="95000"/>
              </a:lnSpc>
              <a:spcBef>
                <a:spcPts val="0"/>
              </a:spcBef>
              <a:spcAft>
                <a:spcPts val="0"/>
              </a:spcAft>
              <a:buSzPts val="1300"/>
              <a:buChar char="●"/>
            </a:pPr>
            <a:r>
              <a:rPr lang="es"/>
              <a:t>Proceder a la siguiente fase con todos los consentimientos informados.</a:t>
            </a:r>
            <a:endParaRPr/>
          </a:p>
          <a:p>
            <a:pPr indent="-311150" lvl="0" marL="914400" rtl="0" algn="just">
              <a:lnSpc>
                <a:spcPct val="95000"/>
              </a:lnSpc>
              <a:spcBef>
                <a:spcPts val="0"/>
              </a:spcBef>
              <a:spcAft>
                <a:spcPts val="0"/>
              </a:spcAft>
              <a:buSzPts val="1300"/>
              <a:buChar char="●"/>
            </a:pPr>
            <a:r>
              <a:rPr lang="es"/>
              <a:t>Sin autorizaciones, puede requerir rediseño de tests e impactar el presupuesto.</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8"/>
          <p:cNvSpPr txBox="1"/>
          <p:nvPr>
            <p:ph type="title"/>
          </p:nvPr>
        </p:nvSpPr>
        <p:spPr>
          <a:xfrm>
            <a:off x="729450" y="1318650"/>
            <a:ext cx="7688700" cy="870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TERCERA FASE: Validación legal y de permisos del alcance y condiciones del test de intrusión</a:t>
            </a:r>
            <a:endParaRPr/>
          </a:p>
          <a:p>
            <a:pPr indent="0" lvl="0" marL="0" rtl="0" algn="l">
              <a:spcBef>
                <a:spcPts val="0"/>
              </a:spcBef>
              <a:spcAft>
                <a:spcPts val="0"/>
              </a:spcAft>
              <a:buNone/>
            </a:pPr>
            <a:r>
              <a:t/>
            </a:r>
            <a:endParaRPr/>
          </a:p>
        </p:txBody>
      </p:sp>
      <p:sp>
        <p:nvSpPr>
          <p:cNvPr id="257" name="Google Shape;257;p38"/>
          <p:cNvSpPr txBox="1"/>
          <p:nvPr>
            <p:ph idx="1" type="body"/>
          </p:nvPr>
        </p:nvSpPr>
        <p:spPr>
          <a:xfrm>
            <a:off x="729450" y="2498475"/>
            <a:ext cx="7688700" cy="2083800"/>
          </a:xfrm>
          <a:prstGeom prst="rect">
            <a:avLst/>
          </a:prstGeom>
        </p:spPr>
        <p:txBody>
          <a:bodyPr anchorCtr="0" anchor="t" bIns="91425" lIns="91425" spcFirstLastPara="1" rIns="91425" wrap="square" tIns="91425">
            <a:noAutofit/>
          </a:bodyPr>
          <a:lstStyle/>
          <a:p>
            <a:pPr indent="-311150" lvl="0" marL="457200" rtl="0" algn="just">
              <a:lnSpc>
                <a:spcPct val="95000"/>
              </a:lnSpc>
              <a:spcBef>
                <a:spcPts val="0"/>
              </a:spcBef>
              <a:spcAft>
                <a:spcPts val="0"/>
              </a:spcAft>
              <a:buSzPts val="1300"/>
              <a:buAutoNum type="arabicPeriod"/>
            </a:pPr>
            <a:r>
              <a:rPr lang="es"/>
              <a:t>Documentación Recopilada:</a:t>
            </a:r>
            <a:endParaRPr/>
          </a:p>
          <a:p>
            <a:pPr indent="-311150" lvl="0" marL="914400" rtl="0" algn="just">
              <a:lnSpc>
                <a:spcPct val="95000"/>
              </a:lnSpc>
              <a:spcBef>
                <a:spcPts val="0"/>
              </a:spcBef>
              <a:spcAft>
                <a:spcPts val="0"/>
              </a:spcAft>
              <a:buSzPts val="1300"/>
              <a:buChar char="●"/>
            </a:pPr>
            <a:r>
              <a:rPr lang="es"/>
              <a:t>Revisar toda la documentación recopilada antes de iniciar cualquier acción.</a:t>
            </a:r>
            <a:endParaRPr/>
          </a:p>
          <a:p>
            <a:pPr indent="-311150" lvl="0" marL="457200" rtl="0" algn="just">
              <a:lnSpc>
                <a:spcPct val="95000"/>
              </a:lnSpc>
              <a:spcBef>
                <a:spcPts val="0"/>
              </a:spcBef>
              <a:spcAft>
                <a:spcPts val="0"/>
              </a:spcAft>
              <a:buSzPts val="1300"/>
              <a:buAutoNum type="arabicPeriod" startAt="2"/>
            </a:pPr>
            <a:r>
              <a:rPr lang="es"/>
              <a:t>Consideraciones Legales:</a:t>
            </a:r>
            <a:endParaRPr/>
          </a:p>
          <a:p>
            <a:pPr indent="-311150" lvl="0" marL="914400" rtl="0" algn="just">
              <a:lnSpc>
                <a:spcPct val="95000"/>
              </a:lnSpc>
              <a:spcBef>
                <a:spcPts val="0"/>
              </a:spcBef>
              <a:spcAft>
                <a:spcPts val="0"/>
              </a:spcAft>
              <a:buSzPts val="1300"/>
              <a:buChar char="●"/>
            </a:pPr>
            <a:r>
              <a:rPr lang="es"/>
              <a:t>Evaluar la legalidad de las acciones planeadas.</a:t>
            </a:r>
            <a:endParaRPr/>
          </a:p>
          <a:p>
            <a:pPr indent="-311150" lvl="0" marL="914400" rtl="0" algn="just">
              <a:lnSpc>
                <a:spcPct val="95000"/>
              </a:lnSpc>
              <a:spcBef>
                <a:spcPts val="0"/>
              </a:spcBef>
              <a:spcAft>
                <a:spcPts val="0"/>
              </a:spcAft>
              <a:buSzPts val="1300"/>
              <a:buChar char="●"/>
            </a:pPr>
            <a:r>
              <a:rPr lang="es"/>
              <a:t>Ataques a sistemas sin consentimiento, uso de cuentas no autorizadas, interceptación de comunicaciones, entre otros, son ilegales.</a:t>
            </a:r>
            <a:endParaRPr/>
          </a:p>
          <a:p>
            <a:pPr indent="-311150" lvl="0" marL="457200" rtl="0" algn="just">
              <a:lnSpc>
                <a:spcPct val="95000"/>
              </a:lnSpc>
              <a:spcBef>
                <a:spcPts val="0"/>
              </a:spcBef>
              <a:spcAft>
                <a:spcPts val="0"/>
              </a:spcAft>
              <a:buSzPts val="1300"/>
              <a:buAutoNum type="arabicPeriod" startAt="3"/>
            </a:pPr>
            <a:r>
              <a:rPr lang="es"/>
              <a:t>Límites Legales:</a:t>
            </a:r>
            <a:endParaRPr/>
          </a:p>
          <a:p>
            <a:pPr indent="-311150" lvl="0" marL="914400" rtl="0" algn="just">
              <a:lnSpc>
                <a:spcPct val="95000"/>
              </a:lnSpc>
              <a:spcBef>
                <a:spcPts val="0"/>
              </a:spcBef>
              <a:spcAft>
                <a:spcPts val="0"/>
              </a:spcAft>
              <a:buSzPts val="1300"/>
              <a:buChar char="●"/>
            </a:pPr>
            <a:r>
              <a:rPr lang="es"/>
              <a:t>No se pueden realizar acciones ilegales, como robo, hurto, o registro no autorizado de pertenencias.</a:t>
            </a:r>
            <a:endParaRPr/>
          </a:p>
          <a:p>
            <a:pPr indent="-311150" lvl="0" marL="914400" rtl="0" algn="just">
              <a:lnSpc>
                <a:spcPct val="95000"/>
              </a:lnSpc>
              <a:spcBef>
                <a:spcPts val="0"/>
              </a:spcBef>
              <a:spcAft>
                <a:spcPts val="0"/>
              </a:spcAft>
              <a:buSzPts val="1300"/>
              <a:buChar char="●"/>
            </a:pPr>
            <a:r>
              <a:rPr lang="es"/>
              <a:t>No se pueden acceder a correos electrónicos de terceros sin ser remitente o destinatario.</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9"/>
          <p:cNvSpPr txBox="1"/>
          <p:nvPr>
            <p:ph type="title"/>
          </p:nvPr>
        </p:nvSpPr>
        <p:spPr>
          <a:xfrm>
            <a:off x="729450" y="1318650"/>
            <a:ext cx="7688700" cy="870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TERCERA FASE: Validación legal y de permisos del alcance y condiciones del test de intrusión</a:t>
            </a:r>
            <a:endParaRPr/>
          </a:p>
          <a:p>
            <a:pPr indent="0" lvl="0" marL="0" rtl="0" algn="l">
              <a:spcBef>
                <a:spcPts val="0"/>
              </a:spcBef>
              <a:spcAft>
                <a:spcPts val="0"/>
              </a:spcAft>
              <a:buNone/>
            </a:pPr>
            <a:r>
              <a:t/>
            </a:r>
            <a:endParaRPr/>
          </a:p>
        </p:txBody>
      </p:sp>
      <p:sp>
        <p:nvSpPr>
          <p:cNvPr id="263" name="Google Shape;263;p39"/>
          <p:cNvSpPr txBox="1"/>
          <p:nvPr>
            <p:ph idx="1" type="body"/>
          </p:nvPr>
        </p:nvSpPr>
        <p:spPr>
          <a:xfrm>
            <a:off x="729450" y="2627200"/>
            <a:ext cx="7688700" cy="1890900"/>
          </a:xfrm>
          <a:prstGeom prst="rect">
            <a:avLst/>
          </a:prstGeom>
        </p:spPr>
        <p:txBody>
          <a:bodyPr anchorCtr="0" anchor="t" bIns="91425" lIns="91425" spcFirstLastPara="1" rIns="91425" wrap="square" tIns="91425">
            <a:noAutofit/>
          </a:bodyPr>
          <a:lstStyle/>
          <a:p>
            <a:pPr indent="-311150" lvl="0" marL="457200" rtl="0" algn="just">
              <a:lnSpc>
                <a:spcPct val="95000"/>
              </a:lnSpc>
              <a:spcBef>
                <a:spcPts val="0"/>
              </a:spcBef>
              <a:spcAft>
                <a:spcPts val="0"/>
              </a:spcAft>
              <a:buSzPts val="1300"/>
              <a:buAutoNum type="arabicPeriod" startAt="4"/>
            </a:pPr>
            <a:r>
              <a:rPr lang="es"/>
              <a:t>Consentimiento Informado:</a:t>
            </a:r>
            <a:endParaRPr/>
          </a:p>
          <a:p>
            <a:pPr indent="-311150" lvl="0" marL="914400" rtl="0" algn="just">
              <a:lnSpc>
                <a:spcPct val="95000"/>
              </a:lnSpc>
              <a:spcBef>
                <a:spcPts val="0"/>
              </a:spcBef>
              <a:spcAft>
                <a:spcPts val="0"/>
              </a:spcAft>
              <a:buSzPts val="1300"/>
              <a:buChar char="●"/>
            </a:pPr>
            <a:r>
              <a:rPr lang="es"/>
              <a:t>Muchas acciones ilegales pueden legalizarse con el consentimiento informado del afectado.</a:t>
            </a:r>
            <a:endParaRPr/>
          </a:p>
          <a:p>
            <a:pPr indent="-311150" lvl="0" marL="914400" rtl="0" algn="just">
              <a:lnSpc>
                <a:spcPct val="95000"/>
              </a:lnSpc>
              <a:spcBef>
                <a:spcPts val="0"/>
              </a:spcBef>
              <a:spcAft>
                <a:spcPts val="0"/>
              </a:spcAft>
              <a:buSzPts val="1300"/>
              <a:buChar char="●"/>
            </a:pPr>
            <a:r>
              <a:rPr lang="es"/>
              <a:t>Obtener consentimiento antes de llevar a cabo cualquier acción controvertida.</a:t>
            </a:r>
            <a:endParaRPr/>
          </a:p>
          <a:p>
            <a:pPr indent="-311150" lvl="0" marL="457200" rtl="0" algn="just">
              <a:lnSpc>
                <a:spcPct val="95000"/>
              </a:lnSpc>
              <a:spcBef>
                <a:spcPts val="0"/>
              </a:spcBef>
              <a:spcAft>
                <a:spcPts val="0"/>
              </a:spcAft>
              <a:buSzPts val="1300"/>
              <a:buAutoNum type="arabicPeriod" startAt="5"/>
            </a:pPr>
            <a:r>
              <a:rPr lang="es"/>
              <a:t>Alternativas Teóricas:</a:t>
            </a:r>
            <a:endParaRPr/>
          </a:p>
          <a:p>
            <a:pPr indent="-311150" lvl="0" marL="914400" rtl="0" algn="just">
              <a:lnSpc>
                <a:spcPct val="95000"/>
              </a:lnSpc>
              <a:spcBef>
                <a:spcPts val="0"/>
              </a:spcBef>
              <a:spcAft>
                <a:spcPts val="0"/>
              </a:spcAft>
              <a:buSzPts val="1300"/>
              <a:buChar char="●"/>
            </a:pPr>
            <a:r>
              <a:rPr lang="es"/>
              <a:t>Si no es posible obtener consentimiento, analizar teóricamente la factibilidad de la acción.</a:t>
            </a:r>
            <a:endParaRPr/>
          </a:p>
          <a:p>
            <a:pPr indent="-311150" lvl="0" marL="914400" rtl="0" algn="just">
              <a:lnSpc>
                <a:spcPct val="95000"/>
              </a:lnSpc>
              <a:spcBef>
                <a:spcPts val="0"/>
              </a:spcBef>
              <a:spcAft>
                <a:spcPts val="0"/>
              </a:spcAft>
              <a:buSzPts val="1300"/>
              <a:buChar char="●"/>
            </a:pPr>
            <a:r>
              <a:rPr lang="es"/>
              <a:t>Obtener pruebas de viabilidad y resultados sin ejecutarla.</a:t>
            </a:r>
            <a:endParaRPr/>
          </a:p>
          <a:p>
            <a:pPr indent="-311150" lvl="0" marL="457200" rtl="0" algn="just">
              <a:lnSpc>
                <a:spcPct val="95000"/>
              </a:lnSpc>
              <a:spcBef>
                <a:spcPts val="0"/>
              </a:spcBef>
              <a:spcAft>
                <a:spcPts val="0"/>
              </a:spcAft>
              <a:buSzPts val="1300"/>
              <a:buAutoNum type="arabicPeriod" startAt="6"/>
            </a:pPr>
            <a:r>
              <a:rPr lang="es"/>
              <a:t>Rediseño del Trabajo:</a:t>
            </a:r>
            <a:endParaRPr/>
          </a:p>
          <a:p>
            <a:pPr indent="-311150" lvl="0" marL="914400" rtl="0" algn="just">
              <a:lnSpc>
                <a:spcPct val="95000"/>
              </a:lnSpc>
              <a:spcBef>
                <a:spcPts val="0"/>
              </a:spcBef>
              <a:spcAft>
                <a:spcPts val="0"/>
              </a:spcAft>
              <a:buSzPts val="1300"/>
              <a:buChar char="●"/>
            </a:pPr>
            <a:r>
              <a:rPr lang="es"/>
              <a:t>Si una acción es ilegal o impracticable, redefinir el alcance del trabajo.</a:t>
            </a:r>
            <a:endParaRPr/>
          </a:p>
          <a:p>
            <a:pPr indent="-311150" lvl="0" marL="914400" rtl="0" algn="just">
              <a:lnSpc>
                <a:spcPct val="95000"/>
              </a:lnSpc>
              <a:spcBef>
                <a:spcPts val="0"/>
              </a:spcBef>
              <a:spcAft>
                <a:spcPts val="0"/>
              </a:spcAft>
              <a:buSzPts val="1300"/>
              <a:buChar char="●"/>
            </a:pPr>
            <a:r>
              <a:rPr lang="es"/>
              <a:t>Puede requerir ajustes en el presupuesto para reflejar cambios en el trabajo.</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0"/>
          <p:cNvSpPr txBox="1"/>
          <p:nvPr>
            <p:ph type="title"/>
          </p:nvPr>
        </p:nvSpPr>
        <p:spPr>
          <a:xfrm>
            <a:off x="729450" y="1318650"/>
            <a:ext cx="7688700" cy="496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CUARTA </a:t>
            </a:r>
            <a:r>
              <a:rPr lang="es"/>
              <a:t>FASE: Recolección de información</a:t>
            </a:r>
            <a:endParaRPr/>
          </a:p>
          <a:p>
            <a:pPr indent="0" lvl="0" marL="0" rtl="0" algn="l">
              <a:spcBef>
                <a:spcPts val="0"/>
              </a:spcBef>
              <a:spcAft>
                <a:spcPts val="0"/>
              </a:spcAft>
              <a:buNone/>
            </a:pPr>
            <a:r>
              <a:t/>
            </a:r>
            <a:endParaRPr/>
          </a:p>
        </p:txBody>
      </p:sp>
      <p:sp>
        <p:nvSpPr>
          <p:cNvPr id="269" name="Google Shape;269;p40"/>
          <p:cNvSpPr txBox="1"/>
          <p:nvPr>
            <p:ph idx="1" type="body"/>
          </p:nvPr>
        </p:nvSpPr>
        <p:spPr>
          <a:xfrm>
            <a:off x="729450" y="2201050"/>
            <a:ext cx="7688700" cy="2497200"/>
          </a:xfrm>
          <a:prstGeom prst="rect">
            <a:avLst/>
          </a:prstGeom>
        </p:spPr>
        <p:txBody>
          <a:bodyPr anchorCtr="0" anchor="t" bIns="91425" lIns="91425" spcFirstLastPara="1" rIns="91425" wrap="square" tIns="91425">
            <a:noAutofit/>
          </a:bodyPr>
          <a:lstStyle/>
          <a:p>
            <a:pPr indent="-311150" lvl="0" marL="457200" rtl="0" algn="just">
              <a:lnSpc>
                <a:spcPct val="95000"/>
              </a:lnSpc>
              <a:spcBef>
                <a:spcPts val="0"/>
              </a:spcBef>
              <a:spcAft>
                <a:spcPts val="0"/>
              </a:spcAft>
              <a:buSzPts val="1300"/>
              <a:buAutoNum type="arabicPeriod"/>
            </a:pPr>
            <a:r>
              <a:rPr lang="es"/>
              <a:t>Introducción Técnica:</a:t>
            </a:r>
            <a:endParaRPr/>
          </a:p>
          <a:p>
            <a:pPr indent="-311150" lvl="0" marL="914400" rtl="0" algn="just">
              <a:lnSpc>
                <a:spcPct val="95000"/>
              </a:lnSpc>
              <a:spcBef>
                <a:spcPts val="0"/>
              </a:spcBef>
              <a:spcAft>
                <a:spcPts val="0"/>
              </a:spcAft>
              <a:buSzPts val="1300"/>
              <a:buChar char="●"/>
            </a:pPr>
            <a:r>
              <a:rPr lang="es"/>
              <a:t>Primeras fases menos técnicas; esta marca el inicio de tres fases puramente técnicas.</a:t>
            </a:r>
            <a:endParaRPr/>
          </a:p>
          <a:p>
            <a:pPr indent="-311150" lvl="0" marL="457200" rtl="0" algn="just">
              <a:lnSpc>
                <a:spcPct val="95000"/>
              </a:lnSpc>
              <a:spcBef>
                <a:spcPts val="0"/>
              </a:spcBef>
              <a:spcAft>
                <a:spcPts val="0"/>
              </a:spcAft>
              <a:buSzPts val="1300"/>
              <a:buAutoNum type="arabicPeriod" startAt="2"/>
            </a:pPr>
            <a:r>
              <a:rPr lang="es"/>
              <a:t>Técnicas Utilizadas:</a:t>
            </a:r>
            <a:endParaRPr/>
          </a:p>
          <a:p>
            <a:pPr indent="-311150" lvl="0" marL="914400" rtl="0" algn="just">
              <a:lnSpc>
                <a:spcPct val="95000"/>
              </a:lnSpc>
              <a:spcBef>
                <a:spcPts val="0"/>
              </a:spcBef>
              <a:spcAft>
                <a:spcPts val="0"/>
              </a:spcAft>
              <a:buSzPts val="1300"/>
              <a:buChar char="●"/>
            </a:pPr>
            <a:r>
              <a:rPr lang="es"/>
              <a:t>Empleo de técnicas como footprinting y fingerprinting para obtener información interna de sistemas y software bajo auditoría.</a:t>
            </a:r>
            <a:endParaRPr/>
          </a:p>
          <a:p>
            <a:pPr indent="-311150" lvl="0" marL="914400" rtl="0" algn="just">
              <a:lnSpc>
                <a:spcPct val="95000"/>
              </a:lnSpc>
              <a:spcBef>
                <a:spcPts val="0"/>
              </a:spcBef>
              <a:spcAft>
                <a:spcPts val="0"/>
              </a:spcAft>
              <a:buSzPts val="1300"/>
              <a:buChar char="●"/>
            </a:pPr>
            <a:r>
              <a:rPr lang="es"/>
              <a:t>Uso de ingeniería social para obtener datos con poco esfuerzo.</a:t>
            </a:r>
            <a:endParaRPr/>
          </a:p>
          <a:p>
            <a:pPr indent="-311150" lvl="0" marL="457200" rtl="0" algn="just">
              <a:lnSpc>
                <a:spcPct val="95000"/>
              </a:lnSpc>
              <a:spcBef>
                <a:spcPts val="0"/>
              </a:spcBef>
              <a:spcAft>
                <a:spcPts val="0"/>
              </a:spcAft>
              <a:buSzPts val="1300"/>
              <a:buAutoNum type="arabicPeriod" startAt="3"/>
            </a:pPr>
            <a:r>
              <a:rPr lang="es"/>
              <a:t>Doble Objetivo de la Fase:</a:t>
            </a:r>
            <a:endParaRPr/>
          </a:p>
          <a:p>
            <a:pPr indent="-311150" lvl="0" marL="914400" rtl="0" algn="just">
              <a:lnSpc>
                <a:spcPct val="95000"/>
              </a:lnSpc>
              <a:spcBef>
                <a:spcPts val="0"/>
              </a:spcBef>
              <a:spcAft>
                <a:spcPts val="0"/>
              </a:spcAft>
              <a:buSzPts val="1300"/>
              <a:buChar char="●"/>
            </a:pPr>
            <a:r>
              <a:rPr lang="es"/>
              <a:t>Evaluar la información accesible para un atacante externo.</a:t>
            </a:r>
            <a:endParaRPr/>
          </a:p>
          <a:p>
            <a:pPr indent="-311150" lvl="0" marL="914400" rtl="0" algn="just">
              <a:lnSpc>
                <a:spcPct val="95000"/>
              </a:lnSpc>
              <a:spcBef>
                <a:spcPts val="0"/>
              </a:spcBef>
              <a:spcAft>
                <a:spcPts val="0"/>
              </a:spcAft>
              <a:buSzPts val="1300"/>
              <a:buChar char="●"/>
            </a:pPr>
            <a:r>
              <a:rPr lang="es"/>
              <a:t>Obtener datos prácticos no revelados en la información proporcionada, asegurándose de evitar filtraciones tácticas útiles para posibles ataques.</a:t>
            </a:r>
            <a:endParaRPr/>
          </a:p>
          <a:p>
            <a:pPr indent="-311150" lvl="0" marL="457200" rtl="0" algn="just">
              <a:lnSpc>
                <a:spcPct val="95000"/>
              </a:lnSpc>
              <a:spcBef>
                <a:spcPts val="0"/>
              </a:spcBef>
              <a:spcAft>
                <a:spcPts val="0"/>
              </a:spcAft>
              <a:buSzPts val="1300"/>
              <a:buAutoNum type="arabicPeriod" startAt="4"/>
            </a:pPr>
            <a:r>
              <a:rPr lang="es"/>
              <a:t>Prevenir el Filtrado de Información:</a:t>
            </a:r>
            <a:endParaRPr/>
          </a:p>
          <a:p>
            <a:pPr indent="-311150" lvl="0" marL="914400" rtl="0" algn="just">
              <a:lnSpc>
                <a:spcPct val="95000"/>
              </a:lnSpc>
              <a:spcBef>
                <a:spcPts val="0"/>
              </a:spcBef>
              <a:spcAft>
                <a:spcPts val="0"/>
              </a:spcAft>
              <a:buSzPts val="1300"/>
              <a:buChar char="●"/>
            </a:pPr>
            <a:r>
              <a:rPr lang="es"/>
              <a:t>Propósito de mejorar la seguridad evitando la filtración de datos tácticos al exterior.</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1"/>
          <p:cNvSpPr txBox="1"/>
          <p:nvPr>
            <p:ph type="title"/>
          </p:nvPr>
        </p:nvSpPr>
        <p:spPr>
          <a:xfrm>
            <a:off x="729450" y="1318650"/>
            <a:ext cx="7688700" cy="496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CUARTA FASE: Recolección de información</a:t>
            </a:r>
            <a:endParaRPr/>
          </a:p>
          <a:p>
            <a:pPr indent="0" lvl="0" marL="0" rtl="0" algn="l">
              <a:spcBef>
                <a:spcPts val="0"/>
              </a:spcBef>
              <a:spcAft>
                <a:spcPts val="0"/>
              </a:spcAft>
              <a:buNone/>
            </a:pPr>
            <a:r>
              <a:t/>
            </a:r>
            <a:endParaRPr/>
          </a:p>
        </p:txBody>
      </p:sp>
      <p:sp>
        <p:nvSpPr>
          <p:cNvPr id="275" name="Google Shape;275;p41"/>
          <p:cNvSpPr txBox="1"/>
          <p:nvPr>
            <p:ph idx="1" type="body"/>
          </p:nvPr>
        </p:nvSpPr>
        <p:spPr>
          <a:xfrm>
            <a:off x="729450" y="2342625"/>
            <a:ext cx="7688700" cy="2007900"/>
          </a:xfrm>
          <a:prstGeom prst="rect">
            <a:avLst/>
          </a:prstGeom>
        </p:spPr>
        <p:txBody>
          <a:bodyPr anchorCtr="0" anchor="t" bIns="91425" lIns="91425" spcFirstLastPara="1" rIns="91425" wrap="square" tIns="91425">
            <a:noAutofit/>
          </a:bodyPr>
          <a:lstStyle/>
          <a:p>
            <a:pPr indent="-311150" lvl="0" marL="457200" rtl="0" algn="just">
              <a:lnSpc>
                <a:spcPct val="95000"/>
              </a:lnSpc>
              <a:spcBef>
                <a:spcPts val="0"/>
              </a:spcBef>
              <a:spcAft>
                <a:spcPts val="0"/>
              </a:spcAft>
              <a:buSzPts val="1300"/>
              <a:buAutoNum type="arabicPeriod" startAt="5"/>
            </a:pPr>
            <a:r>
              <a:rPr lang="es"/>
              <a:t>Segundo Objetivo: Información No Oficial:</a:t>
            </a:r>
            <a:endParaRPr/>
          </a:p>
          <a:p>
            <a:pPr indent="-311150" lvl="0" marL="914400" rtl="0" algn="just">
              <a:lnSpc>
                <a:spcPct val="95000"/>
              </a:lnSpc>
              <a:spcBef>
                <a:spcPts val="0"/>
              </a:spcBef>
              <a:spcAft>
                <a:spcPts val="0"/>
              </a:spcAft>
              <a:buSzPts val="1300"/>
              <a:buChar char="●"/>
            </a:pPr>
            <a:r>
              <a:rPr lang="es"/>
              <a:t>Identificar aspectos no conocidos oficialmente, posiblemente ocultos por empleados de sistemas.</a:t>
            </a:r>
            <a:endParaRPr/>
          </a:p>
          <a:p>
            <a:pPr indent="-311150" lvl="0" marL="914400" rtl="0" algn="just">
              <a:lnSpc>
                <a:spcPct val="95000"/>
              </a:lnSpc>
              <a:spcBef>
                <a:spcPts val="0"/>
              </a:spcBef>
              <a:spcAft>
                <a:spcPts val="0"/>
              </a:spcAft>
              <a:buSzPts val="1300"/>
              <a:buChar char="●"/>
            </a:pPr>
            <a:r>
              <a:rPr lang="es"/>
              <a:t>Descubrir información práctica que puede no estar en informes oficiales, como sistemas mantenidos extraoficialmente para resolver problemas desde casa o satisfacer demandas específicas de directivos.</a:t>
            </a:r>
            <a:endParaRPr/>
          </a:p>
          <a:p>
            <a:pPr indent="-311150" lvl="0" marL="457200" rtl="0" algn="just">
              <a:lnSpc>
                <a:spcPct val="95000"/>
              </a:lnSpc>
              <a:spcBef>
                <a:spcPts val="0"/>
              </a:spcBef>
              <a:spcAft>
                <a:spcPts val="0"/>
              </a:spcAft>
              <a:buSzPts val="1300"/>
              <a:buAutoNum type="arabicPeriod" startAt="6"/>
            </a:pPr>
            <a:r>
              <a:rPr lang="es"/>
              <a:t>Ejemplos de Información No Oficial:</a:t>
            </a:r>
            <a:endParaRPr/>
          </a:p>
          <a:p>
            <a:pPr indent="-311150" lvl="0" marL="914400" rtl="0" algn="just">
              <a:lnSpc>
                <a:spcPct val="95000"/>
              </a:lnSpc>
              <a:spcBef>
                <a:spcPts val="0"/>
              </a:spcBef>
              <a:spcAft>
                <a:spcPts val="0"/>
              </a:spcAft>
              <a:buSzPts val="1300"/>
              <a:buChar char="●"/>
            </a:pPr>
            <a:r>
              <a:rPr lang="es"/>
              <a:t>Posibilidad de redes Wi-Fi no oficiales con bajas restricciones de seguridad.</a:t>
            </a:r>
            <a:endParaRPr/>
          </a:p>
          <a:p>
            <a:pPr indent="-311150" lvl="0" marL="914400" rtl="0" algn="just">
              <a:lnSpc>
                <a:spcPct val="95000"/>
              </a:lnSpc>
              <a:spcBef>
                <a:spcPts val="0"/>
              </a:spcBef>
              <a:spcAft>
                <a:spcPts val="0"/>
              </a:spcAft>
              <a:buSzPts val="1300"/>
              <a:buChar char="●"/>
            </a:pPr>
            <a:r>
              <a:rPr lang="es"/>
              <a:t>Prácticas no reconocidas oficialmente, como soluciones informales a problemas o concesiones especiales a directivos.</a:t>
            </a:r>
            <a:endParaRPr/>
          </a:p>
          <a:p>
            <a:pPr indent="0" lvl="0" marL="0" rtl="0" algn="just">
              <a:lnSpc>
                <a:spcPct val="95000"/>
              </a:lnSpc>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La Distribución Kali</a:t>
            </a:r>
            <a:endParaRPr/>
          </a:p>
        </p:txBody>
      </p:sp>
      <p:sp>
        <p:nvSpPr>
          <p:cNvPr id="100" name="Google Shape;100;p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400">
                <a:solidFill>
                  <a:srgbClr val="374151"/>
                </a:solidFill>
              </a:rPr>
              <a:t>Distribución de seguridad basada en Debian y diseñada para auditoría de seguridad, pruebas de intrusión e informática forense. Actualizada regularmente desde 2012.</a:t>
            </a:r>
            <a:endParaRPr sz="1400">
              <a:solidFill>
                <a:srgbClr val="374151"/>
              </a:solidFill>
            </a:endParaRPr>
          </a:p>
          <a:p>
            <a:pPr indent="0" lvl="0" marL="0" rtl="0" algn="just">
              <a:spcBef>
                <a:spcPts val="0"/>
              </a:spcBef>
              <a:spcAft>
                <a:spcPts val="0"/>
              </a:spcAft>
              <a:buNone/>
            </a:pPr>
            <a:r>
              <a:t/>
            </a:r>
            <a:endParaRPr sz="1400">
              <a:solidFill>
                <a:srgbClr val="374151"/>
              </a:solidFill>
            </a:endParaRPr>
          </a:p>
          <a:p>
            <a:pPr indent="0" lvl="0" marL="0" rtl="0" algn="just">
              <a:spcBef>
                <a:spcPts val="0"/>
              </a:spcBef>
              <a:spcAft>
                <a:spcPts val="0"/>
              </a:spcAft>
              <a:buNone/>
            </a:pPr>
            <a:r>
              <a:rPr lang="es" sz="1400">
                <a:solidFill>
                  <a:srgbClr val="374151"/>
                </a:solidFill>
              </a:rPr>
              <a:t>Kali ofrece herramientas (+600) como NMAP, Wireshark, Aircrackng, Metasploit y John the Ripper para escaneo de puertos, análisis de redes, cracking, exploits y descifrado de contraseñas.</a:t>
            </a:r>
            <a:endParaRPr sz="1400">
              <a:solidFill>
                <a:srgbClr val="374151"/>
              </a:solidFill>
            </a:endParaRPr>
          </a:p>
          <a:p>
            <a:pPr indent="0" lvl="0" marL="0" rtl="0" algn="just">
              <a:spcBef>
                <a:spcPts val="0"/>
              </a:spcBef>
              <a:spcAft>
                <a:spcPts val="0"/>
              </a:spcAft>
              <a:buNone/>
            </a:pPr>
            <a:r>
              <a:t/>
            </a:r>
            <a:endParaRPr sz="1400">
              <a:solidFill>
                <a:srgbClr val="374151"/>
              </a:solidFill>
            </a:endParaRPr>
          </a:p>
          <a:p>
            <a:pPr indent="0" lvl="0" marL="0" rtl="0" algn="just">
              <a:spcBef>
                <a:spcPts val="0"/>
              </a:spcBef>
              <a:spcAft>
                <a:spcPts val="0"/>
              </a:spcAft>
              <a:buNone/>
            </a:pPr>
            <a:r>
              <a:rPr lang="es" sz="1400">
                <a:solidFill>
                  <a:srgbClr val="374151"/>
                </a:solidFill>
              </a:rPr>
              <a:t>Mantenida por Offensive Security Ltd., Kali es adaptable a diversas arquitecturas (i386, AMD64, ARM). Incluye modos forenses para un análisis seguro desde dispositivos USB o CD sin utilizar el disco duro.</a:t>
            </a:r>
            <a:endParaRPr sz="15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2"/>
          <p:cNvSpPr txBox="1"/>
          <p:nvPr>
            <p:ph type="title"/>
          </p:nvPr>
        </p:nvSpPr>
        <p:spPr>
          <a:xfrm>
            <a:off x="729450" y="1318650"/>
            <a:ext cx="7688700" cy="496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QUINTA </a:t>
            </a:r>
            <a:r>
              <a:rPr lang="es"/>
              <a:t>FASE: Análisis de las vulnerabilidades</a:t>
            </a:r>
            <a:endParaRPr/>
          </a:p>
          <a:p>
            <a:pPr indent="0" lvl="0" marL="0" rtl="0" algn="l">
              <a:spcBef>
                <a:spcPts val="0"/>
              </a:spcBef>
              <a:spcAft>
                <a:spcPts val="0"/>
              </a:spcAft>
              <a:buNone/>
            </a:pPr>
            <a:r>
              <a:t/>
            </a:r>
            <a:endParaRPr/>
          </a:p>
        </p:txBody>
      </p:sp>
      <p:sp>
        <p:nvSpPr>
          <p:cNvPr id="281" name="Google Shape;281;p42"/>
          <p:cNvSpPr txBox="1"/>
          <p:nvPr>
            <p:ph idx="1" type="body"/>
          </p:nvPr>
        </p:nvSpPr>
        <p:spPr>
          <a:xfrm>
            <a:off x="729450" y="2136675"/>
            <a:ext cx="7688700" cy="2214000"/>
          </a:xfrm>
          <a:prstGeom prst="rect">
            <a:avLst/>
          </a:prstGeom>
        </p:spPr>
        <p:txBody>
          <a:bodyPr anchorCtr="0" anchor="t" bIns="91425" lIns="91425" spcFirstLastPara="1" rIns="91425" wrap="square" tIns="91425">
            <a:noAutofit/>
          </a:bodyPr>
          <a:lstStyle/>
          <a:p>
            <a:pPr indent="-311150" lvl="0" marL="457200" rtl="0" algn="just">
              <a:lnSpc>
                <a:spcPct val="95000"/>
              </a:lnSpc>
              <a:spcBef>
                <a:spcPts val="0"/>
              </a:spcBef>
              <a:spcAft>
                <a:spcPts val="0"/>
              </a:spcAft>
              <a:buSzPts val="1300"/>
              <a:buAutoNum type="arabicPeriod"/>
            </a:pPr>
            <a:r>
              <a:rPr lang="es"/>
              <a:t>Evaluación Detallada:</a:t>
            </a:r>
            <a:endParaRPr/>
          </a:p>
          <a:p>
            <a:pPr indent="-311150" lvl="0" marL="914400" rtl="0" algn="just">
              <a:lnSpc>
                <a:spcPct val="95000"/>
              </a:lnSpc>
              <a:spcBef>
                <a:spcPts val="0"/>
              </a:spcBef>
              <a:spcAft>
                <a:spcPts val="0"/>
              </a:spcAft>
              <a:buSzPts val="1300"/>
              <a:buChar char="●"/>
            </a:pPr>
            <a:r>
              <a:rPr lang="es"/>
              <a:t>Partiendo de la información recolectada, analizar elemento por elemento en busca de vulnerabilidades conocidas y posibles brechas.</a:t>
            </a:r>
            <a:endParaRPr/>
          </a:p>
          <a:p>
            <a:pPr indent="-311150" lvl="0" marL="457200" rtl="0" algn="just">
              <a:lnSpc>
                <a:spcPct val="95000"/>
              </a:lnSpc>
              <a:spcBef>
                <a:spcPts val="0"/>
              </a:spcBef>
              <a:spcAft>
                <a:spcPts val="0"/>
              </a:spcAft>
              <a:buSzPts val="1300"/>
              <a:buAutoNum type="arabicPeriod" startAt="2"/>
            </a:pPr>
            <a:r>
              <a:rPr lang="es"/>
              <a:t>Definición de Estrategias de Ataque:</a:t>
            </a:r>
            <a:endParaRPr/>
          </a:p>
          <a:p>
            <a:pPr indent="-311150" lvl="0" marL="914400" rtl="0" algn="just">
              <a:lnSpc>
                <a:spcPct val="95000"/>
              </a:lnSpc>
              <a:spcBef>
                <a:spcPts val="0"/>
              </a:spcBef>
              <a:spcAft>
                <a:spcPts val="0"/>
              </a:spcAft>
              <a:buSzPts val="1300"/>
              <a:buChar char="●"/>
            </a:pPr>
            <a:r>
              <a:rPr lang="es"/>
              <a:t>Plantear estrategias de ataque, especificando qué vulnerabilidades se documentarán, cuáles se probarán como prueba de concepto y cuáles se explotarán.</a:t>
            </a:r>
            <a:endParaRPr/>
          </a:p>
          <a:p>
            <a:pPr indent="-311150" lvl="0" marL="457200" rtl="0" algn="just">
              <a:lnSpc>
                <a:spcPct val="95000"/>
              </a:lnSpc>
              <a:spcBef>
                <a:spcPts val="0"/>
              </a:spcBef>
              <a:spcAft>
                <a:spcPts val="0"/>
              </a:spcAft>
              <a:buSzPts val="1300"/>
              <a:buAutoNum type="arabicPeriod" startAt="3"/>
            </a:pPr>
            <a:r>
              <a:rPr lang="es"/>
              <a:t>Consideración de Empresas Bien Preparadas:</a:t>
            </a:r>
            <a:endParaRPr/>
          </a:p>
          <a:p>
            <a:pPr indent="-311150" lvl="0" marL="914400" rtl="0" algn="just">
              <a:lnSpc>
                <a:spcPct val="95000"/>
              </a:lnSpc>
              <a:spcBef>
                <a:spcPts val="0"/>
              </a:spcBef>
              <a:spcAft>
                <a:spcPts val="0"/>
              </a:spcAft>
              <a:buSzPts val="1300"/>
              <a:buChar char="●"/>
            </a:pPr>
            <a:r>
              <a:rPr lang="es"/>
              <a:t>En empresas con preparación integral, pasar a la siguiente fase sin problemas.</a:t>
            </a:r>
            <a:endParaRPr/>
          </a:p>
          <a:p>
            <a:pPr indent="-311150" lvl="0" marL="457200" rtl="0" algn="just">
              <a:lnSpc>
                <a:spcPct val="95000"/>
              </a:lnSpc>
              <a:spcBef>
                <a:spcPts val="0"/>
              </a:spcBef>
              <a:spcAft>
                <a:spcPts val="0"/>
              </a:spcAft>
              <a:buSzPts val="1300"/>
              <a:buAutoNum type="arabicPeriod" startAt="4"/>
            </a:pPr>
            <a:r>
              <a:rPr lang="es"/>
              <a:t>Aspectos Críticos Ocultos:</a:t>
            </a:r>
            <a:endParaRPr/>
          </a:p>
          <a:p>
            <a:pPr indent="-311150" lvl="0" marL="914400" rtl="0" algn="just">
              <a:lnSpc>
                <a:spcPct val="95000"/>
              </a:lnSpc>
              <a:spcBef>
                <a:spcPts val="0"/>
              </a:spcBef>
              <a:spcAft>
                <a:spcPts val="0"/>
              </a:spcAft>
              <a:buSzPts val="1300"/>
              <a:buChar char="●"/>
            </a:pPr>
            <a:r>
              <a:rPr lang="es"/>
              <a:t>Encontrar aspectos críticos no revelados inicialmente podría requerir notificar a la propiedad para obtener autorización adicional.</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3"/>
          <p:cNvSpPr txBox="1"/>
          <p:nvPr>
            <p:ph type="title"/>
          </p:nvPr>
        </p:nvSpPr>
        <p:spPr>
          <a:xfrm>
            <a:off x="729450" y="1318650"/>
            <a:ext cx="7688700" cy="496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QUINTA FASE: Análisis de las vulnerabilidades</a:t>
            </a:r>
            <a:endParaRPr/>
          </a:p>
          <a:p>
            <a:pPr indent="0" lvl="0" marL="0" rtl="0" algn="l">
              <a:spcBef>
                <a:spcPts val="0"/>
              </a:spcBef>
              <a:spcAft>
                <a:spcPts val="0"/>
              </a:spcAft>
              <a:buNone/>
            </a:pPr>
            <a:r>
              <a:t/>
            </a:r>
            <a:endParaRPr/>
          </a:p>
        </p:txBody>
      </p:sp>
      <p:sp>
        <p:nvSpPr>
          <p:cNvPr id="287" name="Google Shape;287;p43"/>
          <p:cNvSpPr txBox="1"/>
          <p:nvPr>
            <p:ph idx="1" type="body"/>
          </p:nvPr>
        </p:nvSpPr>
        <p:spPr>
          <a:xfrm>
            <a:off x="729450" y="2252525"/>
            <a:ext cx="7688700" cy="2033700"/>
          </a:xfrm>
          <a:prstGeom prst="rect">
            <a:avLst/>
          </a:prstGeom>
        </p:spPr>
        <p:txBody>
          <a:bodyPr anchorCtr="0" anchor="t" bIns="91425" lIns="91425" spcFirstLastPara="1" rIns="91425" wrap="square" tIns="91425">
            <a:noAutofit/>
          </a:bodyPr>
          <a:lstStyle/>
          <a:p>
            <a:pPr indent="-311150" lvl="0" marL="457200" rtl="0" algn="just">
              <a:lnSpc>
                <a:spcPct val="95000"/>
              </a:lnSpc>
              <a:spcBef>
                <a:spcPts val="0"/>
              </a:spcBef>
              <a:spcAft>
                <a:spcPts val="0"/>
              </a:spcAft>
              <a:buSzPts val="1300"/>
              <a:buAutoNum type="arabicPeriod" startAt="5"/>
            </a:pPr>
            <a:r>
              <a:rPr lang="es"/>
              <a:t>Ejemplo de Notificación:</a:t>
            </a:r>
            <a:endParaRPr/>
          </a:p>
          <a:p>
            <a:pPr indent="-311150" lvl="0" marL="914400" rtl="0" algn="just">
              <a:lnSpc>
                <a:spcPct val="95000"/>
              </a:lnSpc>
              <a:spcBef>
                <a:spcPts val="0"/>
              </a:spcBef>
              <a:spcAft>
                <a:spcPts val="0"/>
              </a:spcAft>
              <a:buSzPts val="1300"/>
              <a:buChar char="●"/>
            </a:pPr>
            <a:r>
              <a:rPr lang="es"/>
              <a:t>Descubrimiento de una red Wi-Fi no documentada con débil cifrado y autenticación.</a:t>
            </a:r>
            <a:endParaRPr/>
          </a:p>
          <a:p>
            <a:pPr indent="-311150" lvl="0" marL="914400" rtl="0" algn="just">
              <a:lnSpc>
                <a:spcPct val="95000"/>
              </a:lnSpc>
              <a:spcBef>
                <a:spcPts val="0"/>
              </a:spcBef>
              <a:spcAft>
                <a:spcPts val="0"/>
              </a:spcAft>
              <a:buSzPts val="1300"/>
              <a:buChar char="●"/>
            </a:pPr>
            <a:r>
              <a:rPr lang="es"/>
              <a:t>No asumir autorización para "romperla"; notificar a la propiedad y obtener permisos antes de la explotación de vulnerabilidades.</a:t>
            </a:r>
            <a:endParaRPr/>
          </a:p>
          <a:p>
            <a:pPr indent="-311150" lvl="0" marL="457200" rtl="0" algn="just">
              <a:lnSpc>
                <a:spcPct val="95000"/>
              </a:lnSpc>
              <a:spcBef>
                <a:spcPts val="0"/>
              </a:spcBef>
              <a:spcAft>
                <a:spcPts val="0"/>
              </a:spcAft>
              <a:buSzPts val="1300"/>
              <a:buAutoNum type="arabicPeriod" startAt="6"/>
            </a:pPr>
            <a:r>
              <a:rPr lang="es"/>
              <a:t>Autorización para Explotar:</a:t>
            </a:r>
            <a:endParaRPr/>
          </a:p>
          <a:p>
            <a:pPr indent="-311150" lvl="0" marL="914400" rtl="0" algn="just">
              <a:lnSpc>
                <a:spcPct val="95000"/>
              </a:lnSpc>
              <a:spcBef>
                <a:spcPts val="0"/>
              </a:spcBef>
              <a:spcAft>
                <a:spcPts val="0"/>
              </a:spcAft>
              <a:buSzPts val="1300"/>
              <a:buChar char="●"/>
            </a:pPr>
            <a:r>
              <a:rPr lang="es"/>
              <a:t>Propiedad debe otorgar permisos explícitos para la explotación de vulnerabilidades recién descubiertas.</a:t>
            </a:r>
            <a:endParaRPr/>
          </a:p>
          <a:p>
            <a:pPr indent="-311150" lvl="0" marL="457200" rtl="0" algn="just">
              <a:lnSpc>
                <a:spcPct val="95000"/>
              </a:lnSpc>
              <a:spcBef>
                <a:spcPts val="0"/>
              </a:spcBef>
              <a:spcAft>
                <a:spcPts val="0"/>
              </a:spcAft>
              <a:buSzPts val="1300"/>
              <a:buAutoNum type="arabicPeriod" startAt="7"/>
            </a:pPr>
            <a:r>
              <a:rPr lang="es"/>
              <a:t>Posibles Ampliaciones de Presupuesto:</a:t>
            </a:r>
            <a:endParaRPr/>
          </a:p>
          <a:p>
            <a:pPr indent="-311150" lvl="0" marL="914400" rtl="0" algn="just">
              <a:lnSpc>
                <a:spcPct val="95000"/>
              </a:lnSpc>
              <a:spcBef>
                <a:spcPts val="0"/>
              </a:spcBef>
              <a:spcAft>
                <a:spcPts val="0"/>
              </a:spcAft>
              <a:buSzPts val="1300"/>
              <a:buChar char="●"/>
            </a:pPr>
            <a:r>
              <a:rPr lang="es"/>
              <a:t>Puede ser necesario extender el presupuesto si el cliente considera análisis adicionales necesarios debido a nuevas pruebas descubiertas durante la fase de ataque y evaluación.</a:t>
            </a:r>
            <a:endParaRPr/>
          </a:p>
          <a:p>
            <a:pPr indent="0" lvl="0" marL="0" rtl="0" algn="just">
              <a:lnSpc>
                <a:spcPct val="95000"/>
              </a:lnSpc>
              <a:spcBef>
                <a:spcPts val="1200"/>
              </a:spcBef>
              <a:spcAft>
                <a:spcPts val="12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4"/>
          <p:cNvSpPr txBox="1"/>
          <p:nvPr>
            <p:ph type="title"/>
          </p:nvPr>
        </p:nvSpPr>
        <p:spPr>
          <a:xfrm>
            <a:off x="729450" y="1318650"/>
            <a:ext cx="7688700" cy="496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SEXTA </a:t>
            </a:r>
            <a:r>
              <a:rPr lang="es"/>
              <a:t>FASE: Explotación de las vulnerabilidades</a:t>
            </a:r>
            <a:endParaRPr/>
          </a:p>
          <a:p>
            <a:pPr indent="0" lvl="0" marL="0" rtl="0" algn="l">
              <a:spcBef>
                <a:spcPts val="0"/>
              </a:spcBef>
              <a:spcAft>
                <a:spcPts val="0"/>
              </a:spcAft>
              <a:buNone/>
            </a:pPr>
            <a:r>
              <a:t/>
            </a:r>
            <a:endParaRPr/>
          </a:p>
        </p:txBody>
      </p:sp>
      <p:sp>
        <p:nvSpPr>
          <p:cNvPr id="293" name="Google Shape;293;p44"/>
          <p:cNvSpPr txBox="1"/>
          <p:nvPr>
            <p:ph idx="1" type="body"/>
          </p:nvPr>
        </p:nvSpPr>
        <p:spPr>
          <a:xfrm>
            <a:off x="729450" y="1969375"/>
            <a:ext cx="7688700" cy="2934600"/>
          </a:xfrm>
          <a:prstGeom prst="rect">
            <a:avLst/>
          </a:prstGeom>
        </p:spPr>
        <p:txBody>
          <a:bodyPr anchorCtr="0" anchor="t" bIns="91425" lIns="91425" spcFirstLastPara="1" rIns="91425" wrap="square" tIns="91425">
            <a:noAutofit/>
          </a:bodyPr>
          <a:lstStyle/>
          <a:p>
            <a:pPr indent="-311150" lvl="0" marL="457200" rtl="0" algn="just">
              <a:lnSpc>
                <a:spcPct val="95000"/>
              </a:lnSpc>
              <a:spcBef>
                <a:spcPts val="0"/>
              </a:spcBef>
              <a:spcAft>
                <a:spcPts val="0"/>
              </a:spcAft>
              <a:buSzPts val="1300"/>
              <a:buAutoNum type="arabicPeriod"/>
            </a:pPr>
            <a:r>
              <a:rPr lang="es"/>
              <a:t>Aprehensión del Auditor:</a:t>
            </a:r>
            <a:endParaRPr/>
          </a:p>
          <a:p>
            <a:pPr indent="-311150" lvl="0" marL="914400" rtl="0" algn="just">
              <a:lnSpc>
                <a:spcPct val="95000"/>
              </a:lnSpc>
              <a:spcBef>
                <a:spcPts val="0"/>
              </a:spcBef>
              <a:spcAft>
                <a:spcPts val="0"/>
              </a:spcAft>
              <a:buSzPts val="1300"/>
              <a:buChar char="●"/>
            </a:pPr>
            <a:r>
              <a:rPr lang="es"/>
              <a:t>Fase que genera inquietud en aquellos sin experiencia o sin comprensión de las implicaciones legales.</a:t>
            </a:r>
            <a:endParaRPr/>
          </a:p>
          <a:p>
            <a:pPr indent="-311150" lvl="0" marL="457200" rtl="0" algn="just">
              <a:lnSpc>
                <a:spcPct val="95000"/>
              </a:lnSpc>
              <a:spcBef>
                <a:spcPts val="0"/>
              </a:spcBef>
              <a:spcAft>
                <a:spcPts val="0"/>
              </a:spcAft>
              <a:buSzPts val="1300"/>
              <a:buAutoNum type="arabicPeriod" startAt="2"/>
            </a:pPr>
            <a:r>
              <a:rPr lang="es"/>
              <a:t>Preocupaciones del Auditor Experimentado:</a:t>
            </a:r>
            <a:endParaRPr/>
          </a:p>
          <a:p>
            <a:pPr indent="-311150" lvl="0" marL="914400" rtl="0" algn="just">
              <a:lnSpc>
                <a:spcPct val="95000"/>
              </a:lnSpc>
              <a:spcBef>
                <a:spcPts val="0"/>
              </a:spcBef>
              <a:spcAft>
                <a:spcPts val="0"/>
              </a:spcAft>
              <a:buSzPts val="1300"/>
              <a:buChar char="●"/>
            </a:pPr>
            <a:r>
              <a:rPr lang="es"/>
              <a:t>Preocupaciones serias sobre connotaciones legales, especialmente por posibles consecuencias negativas.</a:t>
            </a:r>
            <a:endParaRPr/>
          </a:p>
          <a:p>
            <a:pPr indent="-311150" lvl="0" marL="457200" rtl="0" algn="just">
              <a:lnSpc>
                <a:spcPct val="95000"/>
              </a:lnSpc>
              <a:spcBef>
                <a:spcPts val="0"/>
              </a:spcBef>
              <a:spcAft>
                <a:spcPts val="0"/>
              </a:spcAft>
              <a:buSzPts val="1300"/>
              <a:buAutoNum type="arabicPeriod" startAt="3"/>
            </a:pPr>
            <a:r>
              <a:rPr lang="es"/>
              <a:t>Importancia de Documentar Vulnerabilidades:</a:t>
            </a:r>
            <a:endParaRPr/>
          </a:p>
          <a:p>
            <a:pPr indent="-311150" lvl="0" marL="914400" rtl="0" algn="just">
              <a:lnSpc>
                <a:spcPct val="95000"/>
              </a:lnSpc>
              <a:spcBef>
                <a:spcPts val="0"/>
              </a:spcBef>
              <a:spcAft>
                <a:spcPts val="0"/>
              </a:spcAft>
              <a:buSzPts val="1300"/>
              <a:buChar char="●"/>
            </a:pPr>
            <a:r>
              <a:rPr lang="es"/>
              <a:t>En muchos casos, documentar la existencia de una vulnerabilidad sin explotarla es suficiente.</a:t>
            </a:r>
            <a:endParaRPr/>
          </a:p>
          <a:p>
            <a:pPr indent="-311150" lvl="0" marL="914400" rtl="0" algn="just">
              <a:lnSpc>
                <a:spcPct val="95000"/>
              </a:lnSpc>
              <a:spcBef>
                <a:spcPts val="0"/>
              </a:spcBef>
              <a:spcAft>
                <a:spcPts val="0"/>
              </a:spcAft>
              <a:buSzPts val="1300"/>
              <a:buChar char="●"/>
            </a:pPr>
            <a:r>
              <a:rPr lang="es"/>
              <a:t>Pruebas de concepto o demostraciones técnicas pueden ser adecuadas sin entrar en la fase de explotación.</a:t>
            </a:r>
            <a:endParaRPr/>
          </a:p>
          <a:p>
            <a:pPr indent="-311150" lvl="0" marL="457200" rtl="0" algn="just">
              <a:lnSpc>
                <a:spcPct val="95000"/>
              </a:lnSpc>
              <a:spcBef>
                <a:spcPts val="0"/>
              </a:spcBef>
              <a:spcAft>
                <a:spcPts val="0"/>
              </a:spcAft>
              <a:buSzPts val="1300"/>
              <a:buAutoNum type="arabicPeriod" startAt="4"/>
            </a:pPr>
            <a:r>
              <a:rPr lang="es"/>
              <a:t>Pruebas de Concepto:</a:t>
            </a:r>
            <a:endParaRPr/>
          </a:p>
          <a:p>
            <a:pPr indent="-311150" lvl="0" marL="914400" rtl="0" algn="just">
              <a:lnSpc>
                <a:spcPct val="95000"/>
              </a:lnSpc>
              <a:spcBef>
                <a:spcPts val="0"/>
              </a:spcBef>
              <a:spcAft>
                <a:spcPts val="0"/>
              </a:spcAft>
              <a:buSzPts val="1300"/>
              <a:buChar char="●"/>
            </a:pPr>
            <a:r>
              <a:rPr lang="es"/>
              <a:t>Objetivo: demostrar la posibilidad técnica de explotar la vulnerabilidad, no causar daño.</a:t>
            </a:r>
            <a:endParaRPr/>
          </a:p>
          <a:p>
            <a:pPr indent="-311150" lvl="0" marL="914400" rtl="0" algn="just">
              <a:lnSpc>
                <a:spcPct val="95000"/>
              </a:lnSpc>
              <a:spcBef>
                <a:spcPts val="0"/>
              </a:spcBef>
              <a:spcAft>
                <a:spcPts val="0"/>
              </a:spcAft>
              <a:buSzPts val="1300"/>
              <a:buChar char="●"/>
            </a:pPr>
            <a:r>
              <a:rPr lang="es"/>
              <a:t>Se utiliza cuando se enfrenta a personal técnico escéptico y la propiedad busca validación técnica.</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5"/>
          <p:cNvSpPr txBox="1"/>
          <p:nvPr>
            <p:ph type="title"/>
          </p:nvPr>
        </p:nvSpPr>
        <p:spPr>
          <a:xfrm>
            <a:off x="729450" y="1318650"/>
            <a:ext cx="7688700" cy="496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SEXTA FASE: Explotación de las vulnerabilidades</a:t>
            </a:r>
            <a:endParaRPr/>
          </a:p>
          <a:p>
            <a:pPr indent="0" lvl="0" marL="0" rtl="0" algn="l">
              <a:spcBef>
                <a:spcPts val="0"/>
              </a:spcBef>
              <a:spcAft>
                <a:spcPts val="0"/>
              </a:spcAft>
              <a:buNone/>
            </a:pPr>
            <a:r>
              <a:t/>
            </a:r>
            <a:endParaRPr/>
          </a:p>
        </p:txBody>
      </p:sp>
      <p:sp>
        <p:nvSpPr>
          <p:cNvPr id="299" name="Google Shape;299;p45"/>
          <p:cNvSpPr txBox="1"/>
          <p:nvPr>
            <p:ph idx="1" type="body"/>
          </p:nvPr>
        </p:nvSpPr>
        <p:spPr>
          <a:xfrm>
            <a:off x="729450" y="2059475"/>
            <a:ext cx="7688700" cy="2793000"/>
          </a:xfrm>
          <a:prstGeom prst="rect">
            <a:avLst/>
          </a:prstGeom>
        </p:spPr>
        <p:txBody>
          <a:bodyPr anchorCtr="0" anchor="t" bIns="91425" lIns="91425" spcFirstLastPara="1" rIns="91425" wrap="square" tIns="91425">
            <a:noAutofit/>
          </a:bodyPr>
          <a:lstStyle/>
          <a:p>
            <a:pPr indent="-311150" lvl="0" marL="457200" rtl="0" algn="just">
              <a:lnSpc>
                <a:spcPct val="95000"/>
              </a:lnSpc>
              <a:spcBef>
                <a:spcPts val="0"/>
              </a:spcBef>
              <a:spcAft>
                <a:spcPts val="0"/>
              </a:spcAft>
              <a:buSzPts val="1300"/>
              <a:buAutoNum type="arabicPeriod" startAt="5"/>
            </a:pPr>
            <a:r>
              <a:rPr lang="es"/>
              <a:t>Uso de Pruebas de Concepto:</a:t>
            </a:r>
            <a:endParaRPr/>
          </a:p>
          <a:p>
            <a:pPr indent="-311150" lvl="0" marL="914400" rtl="0" algn="just">
              <a:lnSpc>
                <a:spcPct val="95000"/>
              </a:lnSpc>
              <a:spcBef>
                <a:spcPts val="0"/>
              </a:spcBef>
              <a:spcAft>
                <a:spcPts val="0"/>
              </a:spcAft>
              <a:buSzPts val="1300"/>
              <a:buChar char="●"/>
            </a:pPr>
            <a:r>
              <a:rPr lang="es"/>
              <a:t>Común en vulnerabilidades que afectan a bases de datos en producción, ERP, o que implican ataques de denegación de servicio.</a:t>
            </a:r>
            <a:endParaRPr/>
          </a:p>
          <a:p>
            <a:pPr indent="-311150" lvl="0" marL="914400" rtl="0" algn="just">
              <a:lnSpc>
                <a:spcPct val="95000"/>
              </a:lnSpc>
              <a:spcBef>
                <a:spcPts val="0"/>
              </a:spcBef>
              <a:spcAft>
                <a:spcPts val="0"/>
              </a:spcAft>
              <a:buSzPts val="1300"/>
              <a:buChar char="●"/>
            </a:pPr>
            <a:r>
              <a:rPr lang="es"/>
              <a:t>No es necesario causar daño; la demostración de la posibilidad técnica es suficiente.</a:t>
            </a:r>
            <a:endParaRPr/>
          </a:p>
          <a:p>
            <a:pPr indent="-311150" lvl="0" marL="457200" rtl="0" algn="just">
              <a:lnSpc>
                <a:spcPct val="95000"/>
              </a:lnSpc>
              <a:spcBef>
                <a:spcPts val="0"/>
              </a:spcBef>
              <a:spcAft>
                <a:spcPts val="0"/>
              </a:spcAft>
              <a:buSzPts val="1300"/>
              <a:buAutoNum type="arabicPeriod" startAt="6"/>
            </a:pPr>
            <a:r>
              <a:rPr lang="es"/>
              <a:t>Explotación de Vulnerabilidades:</a:t>
            </a:r>
            <a:endParaRPr/>
          </a:p>
          <a:p>
            <a:pPr indent="-311150" lvl="0" marL="914400" rtl="0" algn="just">
              <a:lnSpc>
                <a:spcPct val="95000"/>
              </a:lnSpc>
              <a:spcBef>
                <a:spcPts val="0"/>
              </a:spcBef>
              <a:spcAft>
                <a:spcPts val="0"/>
              </a:spcAft>
              <a:buSzPts val="1300"/>
              <a:buChar char="●"/>
            </a:pPr>
            <a:r>
              <a:rPr lang="es"/>
              <a:t>En algunos casos, se prefiere explotar las vulnerabilidades con la autorización del cliente.</a:t>
            </a:r>
            <a:endParaRPr/>
          </a:p>
          <a:p>
            <a:pPr indent="-311150" lvl="0" marL="914400" rtl="0" algn="just">
              <a:lnSpc>
                <a:spcPct val="95000"/>
              </a:lnSpc>
              <a:spcBef>
                <a:spcPts val="0"/>
              </a:spcBef>
              <a:spcAft>
                <a:spcPts val="0"/>
              </a:spcAft>
              <a:buSzPts val="1300"/>
              <a:buChar char="●"/>
            </a:pPr>
            <a:r>
              <a:rPr lang="es"/>
              <a:t>Ejemplos: sistemas de seguridad perimetral, redes Wi-Fi, pinneo de NATs y firewalls, inyecciones SQL.</a:t>
            </a:r>
            <a:endParaRPr/>
          </a:p>
          <a:p>
            <a:pPr indent="-311150" lvl="0" marL="457200" rtl="0" algn="just">
              <a:lnSpc>
                <a:spcPct val="95000"/>
              </a:lnSpc>
              <a:spcBef>
                <a:spcPts val="0"/>
              </a:spcBef>
              <a:spcAft>
                <a:spcPts val="0"/>
              </a:spcAft>
              <a:buSzPts val="1300"/>
              <a:buAutoNum type="arabicPeriod" startAt="7"/>
            </a:pPr>
            <a:r>
              <a:rPr lang="es"/>
              <a:t>Razones para Explotar Vulnerabilidades:</a:t>
            </a:r>
            <a:endParaRPr/>
          </a:p>
          <a:p>
            <a:pPr indent="-311150" lvl="0" marL="914400" rtl="0" algn="just">
              <a:lnSpc>
                <a:spcPct val="95000"/>
              </a:lnSpc>
              <a:spcBef>
                <a:spcPts val="0"/>
              </a:spcBef>
              <a:spcAft>
                <a:spcPts val="0"/>
              </a:spcAft>
              <a:buSzPts val="1300"/>
              <a:buChar char="●"/>
            </a:pPr>
            <a:r>
              <a:rPr lang="es"/>
              <a:t>Son técnicas necesarias para "saltar" a sistemas internos.</a:t>
            </a:r>
            <a:endParaRPr/>
          </a:p>
          <a:p>
            <a:pPr indent="-311150" lvl="0" marL="914400" rtl="0" algn="just">
              <a:lnSpc>
                <a:spcPct val="95000"/>
              </a:lnSpc>
              <a:spcBef>
                <a:spcPts val="0"/>
              </a:spcBef>
              <a:spcAft>
                <a:spcPts val="0"/>
              </a:spcAft>
              <a:buSzPts val="1300"/>
              <a:buChar char="●"/>
            </a:pPr>
            <a:r>
              <a:rPr lang="es"/>
              <a:t>Permiten atacar máquinas aparentemente no en primera línea.</a:t>
            </a:r>
            <a:endParaRPr/>
          </a:p>
          <a:p>
            <a:pPr indent="-311150" lvl="0" marL="457200" rtl="0" algn="just">
              <a:lnSpc>
                <a:spcPct val="95000"/>
              </a:lnSpc>
              <a:spcBef>
                <a:spcPts val="0"/>
              </a:spcBef>
              <a:spcAft>
                <a:spcPts val="0"/>
              </a:spcAft>
              <a:buSzPts val="1300"/>
              <a:buAutoNum type="arabicPeriod" startAt="8"/>
            </a:pPr>
            <a:r>
              <a:rPr lang="es"/>
              <a:t>Importancia de Técnicas Inocuas:</a:t>
            </a:r>
            <a:endParaRPr/>
          </a:p>
          <a:p>
            <a:pPr indent="-311150" lvl="0" marL="914400" rtl="0" algn="just">
              <a:lnSpc>
                <a:spcPct val="95000"/>
              </a:lnSpc>
              <a:spcBef>
                <a:spcPts val="0"/>
              </a:spcBef>
              <a:spcAft>
                <a:spcPts val="0"/>
              </a:spcAft>
              <a:buSzPts val="1300"/>
              <a:buChar char="●"/>
            </a:pPr>
            <a:r>
              <a:rPr lang="es"/>
              <a:t>Técnicas que no generan daño ni paradas de servicio son preferidas para evitar impactos negativos.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6"/>
          <p:cNvSpPr txBox="1"/>
          <p:nvPr>
            <p:ph type="title"/>
          </p:nvPr>
        </p:nvSpPr>
        <p:spPr>
          <a:xfrm>
            <a:off x="729450" y="1318650"/>
            <a:ext cx="7688700" cy="83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SÉPTIMA </a:t>
            </a:r>
            <a:r>
              <a:rPr lang="es"/>
              <a:t>FASE: Redacción de informe de auditoría y presentación de resultados a la propiedad</a:t>
            </a:r>
            <a:endParaRPr/>
          </a:p>
          <a:p>
            <a:pPr indent="0" lvl="0" marL="0" rtl="0" algn="l">
              <a:spcBef>
                <a:spcPts val="0"/>
              </a:spcBef>
              <a:spcAft>
                <a:spcPts val="0"/>
              </a:spcAft>
              <a:buNone/>
            </a:pPr>
            <a:r>
              <a:t/>
            </a:r>
            <a:endParaRPr/>
          </a:p>
        </p:txBody>
      </p:sp>
      <p:sp>
        <p:nvSpPr>
          <p:cNvPr id="305" name="Google Shape;305;p46"/>
          <p:cNvSpPr txBox="1"/>
          <p:nvPr>
            <p:ph idx="1" type="body"/>
          </p:nvPr>
        </p:nvSpPr>
        <p:spPr>
          <a:xfrm>
            <a:off x="729450" y="2458475"/>
            <a:ext cx="7688700" cy="2226900"/>
          </a:xfrm>
          <a:prstGeom prst="rect">
            <a:avLst/>
          </a:prstGeom>
        </p:spPr>
        <p:txBody>
          <a:bodyPr anchorCtr="0" anchor="t" bIns="91425" lIns="91425" spcFirstLastPara="1" rIns="91425" wrap="square" tIns="91425">
            <a:noAutofit/>
          </a:bodyPr>
          <a:lstStyle/>
          <a:p>
            <a:pPr indent="-311150" lvl="0" marL="457200" rtl="0" algn="just">
              <a:lnSpc>
                <a:spcPct val="95000"/>
              </a:lnSpc>
              <a:spcBef>
                <a:spcPts val="0"/>
              </a:spcBef>
              <a:spcAft>
                <a:spcPts val="0"/>
              </a:spcAft>
              <a:buSzPts val="1300"/>
              <a:buAutoNum type="arabicPeriod"/>
            </a:pPr>
            <a:r>
              <a:rPr lang="es"/>
              <a:t>Importancia Destacada:</a:t>
            </a:r>
            <a:endParaRPr/>
          </a:p>
          <a:p>
            <a:pPr indent="-311150" lvl="0" marL="914400" rtl="0" algn="just">
              <a:lnSpc>
                <a:spcPct val="95000"/>
              </a:lnSpc>
              <a:spcBef>
                <a:spcPts val="0"/>
              </a:spcBef>
              <a:spcAft>
                <a:spcPts val="0"/>
              </a:spcAft>
              <a:buSzPts val="1300"/>
              <a:buChar char="●"/>
            </a:pPr>
            <a:r>
              <a:rPr lang="es"/>
              <a:t>Considerada como la fase más crucial de los tests de intrusión.</a:t>
            </a:r>
            <a:endParaRPr/>
          </a:p>
          <a:p>
            <a:pPr indent="-311150" lvl="0" marL="457200" rtl="0" algn="just">
              <a:lnSpc>
                <a:spcPct val="95000"/>
              </a:lnSpc>
              <a:spcBef>
                <a:spcPts val="0"/>
              </a:spcBef>
              <a:spcAft>
                <a:spcPts val="0"/>
              </a:spcAft>
              <a:buSzPts val="1300"/>
              <a:buAutoNum type="arabicPeriod" startAt="2"/>
            </a:pPr>
            <a:r>
              <a:rPr lang="es"/>
              <a:t>Transmisión Efectiva al Cliente:</a:t>
            </a:r>
            <a:endParaRPr/>
          </a:p>
          <a:p>
            <a:pPr indent="-311150" lvl="0" marL="914400" rtl="0" algn="just">
              <a:lnSpc>
                <a:spcPct val="95000"/>
              </a:lnSpc>
              <a:spcBef>
                <a:spcPts val="0"/>
              </a:spcBef>
              <a:spcAft>
                <a:spcPts val="0"/>
              </a:spcAft>
              <a:buSzPts val="1300"/>
              <a:buChar char="●"/>
            </a:pPr>
            <a:r>
              <a:rPr lang="es"/>
              <a:t>La habilidad de comunicar los descubrimientos de manera comprensible al cliente es fundamental.</a:t>
            </a:r>
            <a:endParaRPr/>
          </a:p>
          <a:p>
            <a:pPr indent="-311150" lvl="0" marL="457200" rtl="0" algn="just">
              <a:lnSpc>
                <a:spcPct val="95000"/>
              </a:lnSpc>
              <a:spcBef>
                <a:spcPts val="0"/>
              </a:spcBef>
              <a:spcAft>
                <a:spcPts val="0"/>
              </a:spcAft>
              <a:buSzPts val="1300"/>
              <a:buAutoNum type="arabicPeriod" startAt="3"/>
            </a:pPr>
            <a:r>
              <a:rPr lang="es"/>
              <a:t>Redacción de Informes:</a:t>
            </a:r>
            <a:endParaRPr/>
          </a:p>
          <a:p>
            <a:pPr indent="-311150" lvl="0" marL="914400" rtl="0" algn="just">
              <a:lnSpc>
                <a:spcPct val="95000"/>
              </a:lnSpc>
              <a:spcBef>
                <a:spcPts val="0"/>
              </a:spcBef>
              <a:spcAft>
                <a:spcPts val="0"/>
              </a:spcAft>
              <a:buSzPts val="1300"/>
              <a:buChar char="●"/>
            </a:pPr>
            <a:r>
              <a:rPr lang="es"/>
              <a:t>Requiere habilidades de redacción para ser técnico pero accesible, utilizando símiles del mundo físico para mayor comprensión.</a:t>
            </a:r>
            <a:endParaRPr/>
          </a:p>
          <a:p>
            <a:pPr indent="-311150" lvl="0" marL="457200" rtl="0" algn="just">
              <a:lnSpc>
                <a:spcPct val="95000"/>
              </a:lnSpc>
              <a:spcBef>
                <a:spcPts val="0"/>
              </a:spcBef>
              <a:spcAft>
                <a:spcPts val="0"/>
              </a:spcAft>
              <a:buSzPts val="1300"/>
              <a:buAutoNum type="arabicPeriod" startAt="4"/>
            </a:pPr>
            <a:r>
              <a:rPr lang="es"/>
              <a:t>Hablar en Público:</a:t>
            </a:r>
            <a:endParaRPr/>
          </a:p>
          <a:p>
            <a:pPr indent="-311150" lvl="0" marL="914400" rtl="0" algn="just">
              <a:lnSpc>
                <a:spcPct val="95000"/>
              </a:lnSpc>
              <a:spcBef>
                <a:spcPts val="0"/>
              </a:spcBef>
              <a:spcAft>
                <a:spcPts val="0"/>
              </a:spcAft>
              <a:buSzPts val="1300"/>
              <a:buChar char="●"/>
            </a:pPr>
            <a:r>
              <a:rPr lang="es"/>
              <a:t>Habilidad para hablar en público, transmitir, conectar con la audiencia y presentar información desafiante de manera efectiva.</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7"/>
          <p:cNvSpPr txBox="1"/>
          <p:nvPr>
            <p:ph type="title"/>
          </p:nvPr>
        </p:nvSpPr>
        <p:spPr>
          <a:xfrm>
            <a:off x="729450" y="1318650"/>
            <a:ext cx="7688700" cy="83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SÉPTIMA FASE: Redacción de informe de auditoría y presentación de resultados a la propiedad</a:t>
            </a:r>
            <a:endParaRPr/>
          </a:p>
          <a:p>
            <a:pPr indent="0" lvl="0" marL="0" rtl="0" algn="l">
              <a:spcBef>
                <a:spcPts val="0"/>
              </a:spcBef>
              <a:spcAft>
                <a:spcPts val="0"/>
              </a:spcAft>
              <a:buNone/>
            </a:pPr>
            <a:r>
              <a:t/>
            </a:r>
            <a:endParaRPr/>
          </a:p>
        </p:txBody>
      </p:sp>
      <p:sp>
        <p:nvSpPr>
          <p:cNvPr id="311" name="Google Shape;311;p47"/>
          <p:cNvSpPr txBox="1"/>
          <p:nvPr>
            <p:ph idx="1" type="body"/>
          </p:nvPr>
        </p:nvSpPr>
        <p:spPr>
          <a:xfrm>
            <a:off x="729450" y="2661850"/>
            <a:ext cx="7688700" cy="1827900"/>
          </a:xfrm>
          <a:prstGeom prst="rect">
            <a:avLst/>
          </a:prstGeom>
        </p:spPr>
        <p:txBody>
          <a:bodyPr anchorCtr="0" anchor="t" bIns="91425" lIns="91425" spcFirstLastPara="1" rIns="91425" wrap="square" tIns="91425">
            <a:noAutofit/>
          </a:bodyPr>
          <a:lstStyle/>
          <a:p>
            <a:pPr indent="-311150" lvl="0" marL="457200" rtl="0" algn="just">
              <a:lnSpc>
                <a:spcPct val="95000"/>
              </a:lnSpc>
              <a:spcBef>
                <a:spcPts val="0"/>
              </a:spcBef>
              <a:spcAft>
                <a:spcPts val="0"/>
              </a:spcAft>
              <a:buSzPts val="1300"/>
              <a:buAutoNum type="arabicPeriod" startAt="5"/>
            </a:pPr>
            <a:r>
              <a:rPr lang="es"/>
              <a:t>Aplomo y Cuajo:</a:t>
            </a:r>
            <a:endParaRPr/>
          </a:p>
          <a:p>
            <a:pPr indent="-311150" lvl="0" marL="914400" rtl="0" algn="just">
              <a:lnSpc>
                <a:spcPct val="95000"/>
              </a:lnSpc>
              <a:spcBef>
                <a:spcPts val="0"/>
              </a:spcBef>
              <a:spcAft>
                <a:spcPts val="0"/>
              </a:spcAft>
              <a:buSzPts val="1300"/>
              <a:buChar char="●"/>
            </a:pPr>
            <a:r>
              <a:rPr lang="es"/>
              <a:t>Necesidad de confianza y resiliencia para presentar hallazgos desagradables ante audiencias posiblemente hostiles.</a:t>
            </a:r>
            <a:endParaRPr/>
          </a:p>
          <a:p>
            <a:pPr indent="-311150" lvl="0" marL="457200" rtl="0" algn="just">
              <a:lnSpc>
                <a:spcPct val="95000"/>
              </a:lnSpc>
              <a:spcBef>
                <a:spcPts val="0"/>
              </a:spcBef>
              <a:spcAft>
                <a:spcPts val="0"/>
              </a:spcAft>
              <a:buSzPts val="1300"/>
              <a:buAutoNum type="arabicPeriod" startAt="6"/>
            </a:pPr>
            <a:r>
              <a:rPr lang="es"/>
              <a:t>Asumir Críticas:</a:t>
            </a:r>
            <a:endParaRPr/>
          </a:p>
          <a:p>
            <a:pPr indent="-311150" lvl="0" marL="914400" rtl="0" algn="just">
              <a:lnSpc>
                <a:spcPct val="95000"/>
              </a:lnSpc>
              <a:spcBef>
                <a:spcPts val="0"/>
              </a:spcBef>
              <a:spcAft>
                <a:spcPts val="0"/>
              </a:spcAft>
              <a:buSzPts val="1300"/>
              <a:buChar char="●"/>
            </a:pPr>
            <a:r>
              <a:rPr lang="es"/>
              <a:t>Habilidad para aceptar críticas y tener rapidez mental para debatir argumentos en tiempo real.</a:t>
            </a:r>
            <a:endParaRPr/>
          </a:p>
          <a:p>
            <a:pPr indent="-311150" lvl="0" marL="457200" rtl="0" algn="just">
              <a:lnSpc>
                <a:spcPct val="95000"/>
              </a:lnSpc>
              <a:spcBef>
                <a:spcPts val="0"/>
              </a:spcBef>
              <a:spcAft>
                <a:spcPts val="0"/>
              </a:spcAft>
              <a:buSzPts val="1300"/>
              <a:buAutoNum type="arabicPeriod" startAt="7"/>
            </a:pPr>
            <a:r>
              <a:rPr lang="es"/>
              <a:t>Autocontrol y Mesura:</a:t>
            </a:r>
            <a:endParaRPr/>
          </a:p>
          <a:p>
            <a:pPr indent="-311150" lvl="0" marL="914400" rtl="0" algn="just">
              <a:lnSpc>
                <a:spcPct val="95000"/>
              </a:lnSpc>
              <a:spcBef>
                <a:spcPts val="0"/>
              </a:spcBef>
              <a:spcAft>
                <a:spcPts val="0"/>
              </a:spcAft>
              <a:buSzPts val="1300"/>
              <a:buChar char="●"/>
            </a:pPr>
            <a:r>
              <a:rPr lang="es"/>
              <a:t>Mantener la calma y ser medido ante situaciones desafiantes, evitando reacciones impulsivas.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8"/>
          <p:cNvSpPr txBox="1"/>
          <p:nvPr>
            <p:ph type="title"/>
          </p:nvPr>
        </p:nvSpPr>
        <p:spPr>
          <a:xfrm>
            <a:off x="729450" y="1318650"/>
            <a:ext cx="7688700" cy="83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SÉPTIMA FASE: Redacción de informe de auditoría y presentación de resultados a la propiedad</a:t>
            </a:r>
            <a:endParaRPr/>
          </a:p>
          <a:p>
            <a:pPr indent="0" lvl="0" marL="0" rtl="0" algn="l">
              <a:spcBef>
                <a:spcPts val="0"/>
              </a:spcBef>
              <a:spcAft>
                <a:spcPts val="0"/>
              </a:spcAft>
              <a:buNone/>
            </a:pPr>
            <a:r>
              <a:t/>
            </a:r>
            <a:endParaRPr/>
          </a:p>
        </p:txBody>
      </p:sp>
      <p:sp>
        <p:nvSpPr>
          <p:cNvPr id="317" name="Google Shape;317;p48"/>
          <p:cNvSpPr txBox="1"/>
          <p:nvPr>
            <p:ph idx="1" type="body"/>
          </p:nvPr>
        </p:nvSpPr>
        <p:spPr>
          <a:xfrm>
            <a:off x="729450" y="2571750"/>
            <a:ext cx="7688700" cy="1853400"/>
          </a:xfrm>
          <a:prstGeom prst="rect">
            <a:avLst/>
          </a:prstGeom>
        </p:spPr>
        <p:txBody>
          <a:bodyPr anchorCtr="0" anchor="t" bIns="91425" lIns="91425" spcFirstLastPara="1" rIns="91425" wrap="square" tIns="91425">
            <a:noAutofit/>
          </a:bodyPr>
          <a:lstStyle/>
          <a:p>
            <a:pPr indent="-311150" lvl="0" marL="457200" rtl="0" algn="just">
              <a:lnSpc>
                <a:spcPct val="95000"/>
              </a:lnSpc>
              <a:spcBef>
                <a:spcPts val="0"/>
              </a:spcBef>
              <a:spcAft>
                <a:spcPts val="0"/>
              </a:spcAft>
              <a:buSzPts val="1300"/>
              <a:buAutoNum type="arabicPeriod" startAt="8"/>
            </a:pPr>
            <a:r>
              <a:rPr lang="es"/>
              <a:t>Habilidades de Comunicación General:</a:t>
            </a:r>
            <a:endParaRPr/>
          </a:p>
          <a:p>
            <a:pPr indent="-311150" lvl="0" marL="914400" rtl="0" algn="just">
              <a:lnSpc>
                <a:spcPct val="95000"/>
              </a:lnSpc>
              <a:spcBef>
                <a:spcPts val="0"/>
              </a:spcBef>
              <a:spcAft>
                <a:spcPts val="0"/>
              </a:spcAft>
              <a:buSzPts val="1300"/>
              <a:buChar char="●"/>
            </a:pPr>
            <a:r>
              <a:rPr lang="es"/>
              <a:t>Aspectos específicos de redacción y presentación son tratados en cursos de escritura y habla en público, aplicables a la auditoría informática.</a:t>
            </a:r>
            <a:endParaRPr/>
          </a:p>
          <a:p>
            <a:pPr indent="-311150" lvl="0" marL="457200" rtl="0" algn="just">
              <a:lnSpc>
                <a:spcPct val="95000"/>
              </a:lnSpc>
              <a:spcBef>
                <a:spcPts val="0"/>
              </a:spcBef>
              <a:spcAft>
                <a:spcPts val="0"/>
              </a:spcAft>
              <a:buSzPts val="1300"/>
              <a:buAutoNum type="arabicPeriod" startAt="9"/>
            </a:pPr>
            <a:r>
              <a:rPr lang="es"/>
              <a:t>Recomendaciones para Mejorar:</a:t>
            </a:r>
            <a:endParaRPr/>
          </a:p>
          <a:p>
            <a:pPr indent="-311150" lvl="0" marL="914400" rtl="0" algn="just">
              <a:lnSpc>
                <a:spcPct val="95000"/>
              </a:lnSpc>
              <a:spcBef>
                <a:spcPts val="0"/>
              </a:spcBef>
              <a:spcAft>
                <a:spcPts val="0"/>
              </a:spcAft>
              <a:buSzPts val="1300"/>
              <a:buChar char="●"/>
            </a:pPr>
            <a:r>
              <a:rPr lang="es"/>
              <a:t>Participar en grupos como Toastmasters o teatro para mejorar habilidades de hablar en público, perder el miedo escénico y perfeccionar la vocalización.</a:t>
            </a:r>
            <a:endParaRPr/>
          </a:p>
          <a:p>
            <a:pPr indent="-311150" lvl="0" marL="457200" rtl="0" algn="just">
              <a:lnSpc>
                <a:spcPct val="95000"/>
              </a:lnSpc>
              <a:spcBef>
                <a:spcPts val="0"/>
              </a:spcBef>
              <a:spcAft>
                <a:spcPts val="0"/>
              </a:spcAft>
              <a:buSzPts val="1300"/>
              <a:buAutoNum type="arabicPeriod" startAt="10"/>
            </a:pPr>
            <a:r>
              <a:rPr lang="es"/>
              <a:t>Enfoque en Aspectos Profesionales:</a:t>
            </a:r>
            <a:endParaRPr/>
          </a:p>
          <a:p>
            <a:pPr indent="-311150" lvl="0" marL="914400" rtl="0" algn="just">
              <a:lnSpc>
                <a:spcPct val="95000"/>
              </a:lnSpc>
              <a:spcBef>
                <a:spcPts val="0"/>
              </a:spcBef>
              <a:spcAft>
                <a:spcPts val="0"/>
              </a:spcAft>
              <a:buSzPts val="1300"/>
              <a:buChar char="●"/>
            </a:pPr>
            <a:r>
              <a:rPr lang="es"/>
              <a:t>Detalles específicos de la redacción de informes se encuentran en libros dedicados a la auditoría informática o informes periciales, ya que requieren un tratamiento más detallado.</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9"/>
          <p:cNvSpPr txBox="1"/>
          <p:nvPr>
            <p:ph type="title"/>
          </p:nvPr>
        </p:nvSpPr>
        <p:spPr>
          <a:xfrm>
            <a:off x="729450" y="1318650"/>
            <a:ext cx="7688700" cy="83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OCTAVA </a:t>
            </a:r>
            <a:r>
              <a:rPr lang="es"/>
              <a:t>FASE: Presentación de resultados al personal técnico y formación</a:t>
            </a:r>
            <a:endParaRPr/>
          </a:p>
          <a:p>
            <a:pPr indent="0" lvl="0" marL="0" rtl="0" algn="l">
              <a:spcBef>
                <a:spcPts val="0"/>
              </a:spcBef>
              <a:spcAft>
                <a:spcPts val="0"/>
              </a:spcAft>
              <a:buNone/>
            </a:pPr>
            <a:r>
              <a:t/>
            </a:r>
            <a:endParaRPr/>
          </a:p>
        </p:txBody>
      </p:sp>
      <p:sp>
        <p:nvSpPr>
          <p:cNvPr id="323" name="Google Shape;323;p49"/>
          <p:cNvSpPr txBox="1"/>
          <p:nvPr>
            <p:ph idx="1" type="body"/>
          </p:nvPr>
        </p:nvSpPr>
        <p:spPr>
          <a:xfrm>
            <a:off x="729450" y="2481650"/>
            <a:ext cx="7688700" cy="2074800"/>
          </a:xfrm>
          <a:prstGeom prst="rect">
            <a:avLst/>
          </a:prstGeom>
        </p:spPr>
        <p:txBody>
          <a:bodyPr anchorCtr="0" anchor="t" bIns="91425" lIns="91425" spcFirstLastPara="1" rIns="91425" wrap="square" tIns="91425">
            <a:noAutofit/>
          </a:bodyPr>
          <a:lstStyle/>
          <a:p>
            <a:pPr indent="-311150" lvl="0" marL="457200" rtl="0" algn="just">
              <a:lnSpc>
                <a:spcPct val="95000"/>
              </a:lnSpc>
              <a:spcBef>
                <a:spcPts val="0"/>
              </a:spcBef>
              <a:spcAft>
                <a:spcPts val="0"/>
              </a:spcAft>
              <a:buSzPts val="1300"/>
              <a:buAutoNum type="arabicPeriod"/>
            </a:pPr>
            <a:r>
              <a:rPr lang="es"/>
              <a:t>Separación de Presentaciones:</a:t>
            </a:r>
            <a:endParaRPr/>
          </a:p>
          <a:p>
            <a:pPr indent="-311150" lvl="0" marL="914400" rtl="0" algn="just">
              <a:lnSpc>
                <a:spcPct val="95000"/>
              </a:lnSpc>
              <a:spcBef>
                <a:spcPts val="0"/>
              </a:spcBef>
              <a:spcAft>
                <a:spcPts val="0"/>
              </a:spcAft>
              <a:buSzPts val="1300"/>
              <a:buChar char="●"/>
            </a:pPr>
            <a:r>
              <a:rPr lang="es"/>
              <a:t>Destacamos la separación de la presentación de resultados a la propiedad y al personal técnico.</a:t>
            </a:r>
            <a:endParaRPr/>
          </a:p>
          <a:p>
            <a:pPr indent="-311150" lvl="0" marL="914400" rtl="0" algn="just">
              <a:lnSpc>
                <a:spcPct val="95000"/>
              </a:lnSpc>
              <a:spcBef>
                <a:spcPts val="0"/>
              </a:spcBef>
              <a:spcAft>
                <a:spcPts val="0"/>
              </a:spcAft>
              <a:buSzPts val="1300"/>
              <a:buChar char="●"/>
            </a:pPr>
            <a:r>
              <a:rPr lang="es"/>
              <a:t>La distinción se basa en la terminología específica del público y la dinámica de la reunión.</a:t>
            </a:r>
            <a:endParaRPr/>
          </a:p>
          <a:p>
            <a:pPr indent="-311150" lvl="0" marL="457200" rtl="0" algn="just">
              <a:lnSpc>
                <a:spcPct val="95000"/>
              </a:lnSpc>
              <a:spcBef>
                <a:spcPts val="0"/>
              </a:spcBef>
              <a:spcAft>
                <a:spcPts val="0"/>
              </a:spcAft>
              <a:buSzPts val="1300"/>
              <a:buAutoNum type="arabicPeriod" startAt="2"/>
            </a:pPr>
            <a:r>
              <a:rPr lang="es"/>
              <a:t>Razones para Separar las Presentaciones:</a:t>
            </a:r>
            <a:endParaRPr/>
          </a:p>
          <a:p>
            <a:pPr indent="-311150" lvl="0" marL="914400" rtl="0" algn="just">
              <a:lnSpc>
                <a:spcPct val="95000"/>
              </a:lnSpc>
              <a:spcBef>
                <a:spcPts val="0"/>
              </a:spcBef>
              <a:spcAft>
                <a:spcPts val="0"/>
              </a:spcAft>
              <a:buSzPts val="1300"/>
              <a:buChar char="●"/>
            </a:pPr>
            <a:r>
              <a:rPr lang="es"/>
              <a:t>Razones de comunicación: adaptarse al lenguaje técnico del personal.</a:t>
            </a:r>
            <a:endParaRPr/>
          </a:p>
          <a:p>
            <a:pPr indent="-311150" lvl="0" marL="914400" rtl="0" algn="just">
              <a:lnSpc>
                <a:spcPct val="95000"/>
              </a:lnSpc>
              <a:spcBef>
                <a:spcPts val="0"/>
              </a:spcBef>
              <a:spcAft>
                <a:spcPts val="0"/>
              </a:spcAft>
              <a:buSzPts val="1300"/>
              <a:buChar char="●"/>
            </a:pPr>
            <a:r>
              <a:rPr lang="es"/>
              <a:t>Mecánica de la reunión: evitar discusiones innecesarias con el personal técnico.</a:t>
            </a:r>
            <a:endParaRPr/>
          </a:p>
          <a:p>
            <a:pPr indent="-311150" lvl="0" marL="457200" rtl="0" algn="just">
              <a:lnSpc>
                <a:spcPct val="95000"/>
              </a:lnSpc>
              <a:spcBef>
                <a:spcPts val="0"/>
              </a:spcBef>
              <a:spcAft>
                <a:spcPts val="0"/>
              </a:spcAft>
              <a:buSzPts val="1300"/>
              <a:buAutoNum type="arabicPeriod" startAt="3"/>
            </a:pPr>
            <a:r>
              <a:rPr lang="es"/>
              <a:t>Enfoque Formativo:</a:t>
            </a:r>
            <a:endParaRPr/>
          </a:p>
          <a:p>
            <a:pPr indent="-311150" lvl="0" marL="914400" rtl="0" algn="just">
              <a:lnSpc>
                <a:spcPct val="95000"/>
              </a:lnSpc>
              <a:spcBef>
                <a:spcPts val="0"/>
              </a:spcBef>
              <a:spcAft>
                <a:spcPts val="0"/>
              </a:spcAft>
              <a:buSzPts val="1300"/>
              <a:buChar char="●"/>
            </a:pPr>
            <a:r>
              <a:rPr lang="es"/>
              <a:t>Diferente enfoque en comparación con la presentación a la propiedad.</a:t>
            </a:r>
            <a:endParaRPr/>
          </a:p>
          <a:p>
            <a:pPr indent="-311150" lvl="0" marL="914400" rtl="0" algn="just">
              <a:lnSpc>
                <a:spcPct val="95000"/>
              </a:lnSpc>
              <a:spcBef>
                <a:spcPts val="0"/>
              </a:spcBef>
              <a:spcAft>
                <a:spcPts val="0"/>
              </a:spcAft>
              <a:buSzPts val="1300"/>
              <a:buChar char="●"/>
            </a:pPr>
            <a:r>
              <a:rPr lang="es"/>
              <a:t>El objetivo es proporcionar formación más que simplemente presentar hallazgos.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0"/>
          <p:cNvSpPr txBox="1"/>
          <p:nvPr>
            <p:ph type="title"/>
          </p:nvPr>
        </p:nvSpPr>
        <p:spPr>
          <a:xfrm>
            <a:off x="729450" y="1318650"/>
            <a:ext cx="7688700" cy="83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OCTAVA FASE: Presentación de resultados al personal técnico y formación</a:t>
            </a:r>
            <a:endParaRPr/>
          </a:p>
          <a:p>
            <a:pPr indent="0" lvl="0" marL="0" rtl="0" algn="l">
              <a:spcBef>
                <a:spcPts val="0"/>
              </a:spcBef>
              <a:spcAft>
                <a:spcPts val="0"/>
              </a:spcAft>
              <a:buNone/>
            </a:pPr>
            <a:r>
              <a:t/>
            </a:r>
            <a:endParaRPr/>
          </a:p>
        </p:txBody>
      </p:sp>
      <p:sp>
        <p:nvSpPr>
          <p:cNvPr id="329" name="Google Shape;329;p50"/>
          <p:cNvSpPr txBox="1"/>
          <p:nvPr>
            <p:ph idx="1" type="body"/>
          </p:nvPr>
        </p:nvSpPr>
        <p:spPr>
          <a:xfrm>
            <a:off x="729450" y="2571750"/>
            <a:ext cx="7688700" cy="1853400"/>
          </a:xfrm>
          <a:prstGeom prst="rect">
            <a:avLst/>
          </a:prstGeom>
        </p:spPr>
        <p:txBody>
          <a:bodyPr anchorCtr="0" anchor="t" bIns="91425" lIns="91425" spcFirstLastPara="1" rIns="91425" wrap="square" tIns="91425">
            <a:noAutofit/>
          </a:bodyPr>
          <a:lstStyle/>
          <a:p>
            <a:pPr indent="-311150" lvl="0" marL="457200" rtl="0" algn="just">
              <a:lnSpc>
                <a:spcPct val="95000"/>
              </a:lnSpc>
              <a:spcBef>
                <a:spcPts val="0"/>
              </a:spcBef>
              <a:spcAft>
                <a:spcPts val="0"/>
              </a:spcAft>
              <a:buSzPts val="1300"/>
              <a:buAutoNum type="arabicPeriod" startAt="4"/>
            </a:pPr>
            <a:r>
              <a:rPr lang="es"/>
              <a:t>Prevenir Discusiones Estériles:</a:t>
            </a:r>
            <a:endParaRPr/>
          </a:p>
          <a:p>
            <a:pPr indent="-311150" lvl="0" marL="914400" rtl="0" algn="just">
              <a:lnSpc>
                <a:spcPct val="95000"/>
              </a:lnSpc>
              <a:spcBef>
                <a:spcPts val="0"/>
              </a:spcBef>
              <a:spcAft>
                <a:spcPts val="0"/>
              </a:spcAft>
              <a:buSzPts val="1300"/>
              <a:buChar char="●"/>
            </a:pPr>
            <a:r>
              <a:rPr lang="es"/>
              <a:t>Consideración de que el personal técnico puede sentirse atacado y tender a defenderse, generando discusiones improductivas.</a:t>
            </a:r>
            <a:endParaRPr/>
          </a:p>
          <a:p>
            <a:pPr indent="-311150" lvl="0" marL="457200" rtl="0" algn="just">
              <a:lnSpc>
                <a:spcPct val="95000"/>
              </a:lnSpc>
              <a:spcBef>
                <a:spcPts val="0"/>
              </a:spcBef>
              <a:spcAft>
                <a:spcPts val="0"/>
              </a:spcAft>
              <a:buSzPts val="1300"/>
              <a:buAutoNum type="arabicPeriod" startAt="5"/>
            </a:pPr>
            <a:r>
              <a:rPr lang="es"/>
              <a:t>Enseñar Soluciones y Buenas Prácticas:</a:t>
            </a:r>
            <a:endParaRPr/>
          </a:p>
          <a:p>
            <a:pPr indent="-311150" lvl="0" marL="914400" rtl="0" algn="just">
              <a:lnSpc>
                <a:spcPct val="95000"/>
              </a:lnSpc>
              <a:spcBef>
                <a:spcPts val="0"/>
              </a:spcBef>
              <a:spcAft>
                <a:spcPts val="0"/>
              </a:spcAft>
              <a:buSzPts val="1300"/>
              <a:buChar char="●"/>
            </a:pPr>
            <a:r>
              <a:rPr lang="es"/>
              <a:t>Fomentar la comprensión del personal técnico sobre la naturaleza de los problemas y cómo abordarlos.</a:t>
            </a:r>
            <a:endParaRPr/>
          </a:p>
          <a:p>
            <a:pPr indent="-311150" lvl="0" marL="914400" rtl="0" algn="just">
              <a:lnSpc>
                <a:spcPct val="95000"/>
              </a:lnSpc>
              <a:spcBef>
                <a:spcPts val="0"/>
              </a:spcBef>
              <a:spcAft>
                <a:spcPts val="0"/>
              </a:spcAft>
              <a:buSzPts val="1300"/>
              <a:buChar char="●"/>
            </a:pPr>
            <a:r>
              <a:rPr lang="es"/>
              <a:t>Enseñar buenas prácticas para evitar recurrencias.</a:t>
            </a:r>
            <a:endParaRPr/>
          </a:p>
          <a:p>
            <a:pPr indent="-311150" lvl="0" marL="457200" rtl="0" algn="just">
              <a:lnSpc>
                <a:spcPct val="95000"/>
              </a:lnSpc>
              <a:spcBef>
                <a:spcPts val="0"/>
              </a:spcBef>
              <a:spcAft>
                <a:spcPts val="0"/>
              </a:spcAft>
              <a:buSzPts val="1300"/>
              <a:buAutoNum type="arabicPeriod" startAt="6"/>
            </a:pPr>
            <a:r>
              <a:rPr lang="es"/>
              <a:t>Enfoque Similar al de la Presentación a la Propiedad:</a:t>
            </a:r>
            <a:endParaRPr/>
          </a:p>
          <a:p>
            <a:pPr indent="-311150" lvl="0" marL="914400" rtl="0" algn="just">
              <a:lnSpc>
                <a:spcPct val="95000"/>
              </a:lnSpc>
              <a:spcBef>
                <a:spcPts val="0"/>
              </a:spcBef>
              <a:spcAft>
                <a:spcPts val="0"/>
              </a:spcAft>
              <a:buSzPts val="1300"/>
              <a:buChar char="●"/>
            </a:pPr>
            <a:r>
              <a:rPr lang="es"/>
              <a:t>Paralelismo en términos de presentación efectiva y enseñanza eficiente.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1"/>
          <p:cNvSpPr txBox="1"/>
          <p:nvPr>
            <p:ph type="ctrTitle"/>
          </p:nvPr>
        </p:nvSpPr>
        <p:spPr>
          <a:xfrm>
            <a:off x="727950" y="2099800"/>
            <a:ext cx="7688100" cy="1664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CAPÍTULO 3</a:t>
            </a:r>
            <a:endParaRPr/>
          </a:p>
          <a:p>
            <a:pPr indent="0" lvl="0" marL="0" rtl="0" algn="ctr">
              <a:spcBef>
                <a:spcPts val="0"/>
              </a:spcBef>
              <a:spcAft>
                <a:spcPts val="0"/>
              </a:spcAft>
              <a:buNone/>
            </a:pPr>
            <a:r>
              <a:rPr lang="es"/>
              <a:t>RECOGIDA DE </a:t>
            </a:r>
            <a:r>
              <a:rPr lang="es"/>
              <a:t>INFORMACIÓN</a:t>
            </a:r>
            <a:r>
              <a:rPr lang="es"/>
              <a:t> INICIAL CON KALI</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Instalación de Kali</a:t>
            </a:r>
            <a:endParaRPr/>
          </a:p>
        </p:txBody>
      </p:sp>
      <p:sp>
        <p:nvSpPr>
          <p:cNvPr id="106" name="Google Shape;106;p16"/>
          <p:cNvSpPr txBox="1"/>
          <p:nvPr>
            <p:ph idx="1" type="body"/>
          </p:nvPr>
        </p:nvSpPr>
        <p:spPr>
          <a:xfrm>
            <a:off x="729450" y="2078875"/>
            <a:ext cx="3723900" cy="2661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400"/>
              <a:t>Se puede descargar la imagen de Kali desde la web </a:t>
            </a:r>
            <a:r>
              <a:rPr lang="es" sz="1400" u="sng">
                <a:solidFill>
                  <a:schemeClr val="hlink"/>
                </a:solidFill>
                <a:hlinkClick r:id="rId3"/>
              </a:rPr>
              <a:t>https://www.kali.org/downloads</a:t>
            </a:r>
            <a:r>
              <a:rPr lang="es" sz="1400"/>
              <a:t> y grabarlo en un dispositivo de arranque (USB, CD, HDD, SSD). La estabilidad del proceso de instalación dependerá del hardware </a:t>
            </a:r>
            <a:r>
              <a:rPr lang="es" sz="1400"/>
              <a:t>que</a:t>
            </a:r>
            <a:r>
              <a:rPr lang="es" sz="1400"/>
              <a:t> sea estable para soportar dicha instalación.</a:t>
            </a:r>
            <a:endParaRPr sz="1400"/>
          </a:p>
          <a:p>
            <a:pPr indent="0" lvl="0" marL="0" rtl="0" algn="just">
              <a:spcBef>
                <a:spcPts val="1200"/>
              </a:spcBef>
              <a:spcAft>
                <a:spcPts val="0"/>
              </a:spcAft>
              <a:buNone/>
            </a:pPr>
            <a:r>
              <a:rPr lang="es" sz="1400"/>
              <a:t>Luego se debe </a:t>
            </a:r>
            <a:r>
              <a:rPr lang="es" sz="1400"/>
              <a:t>arrancar la PC desde el dispositivo con Kali y seleccionamos ”Install” </a:t>
            </a:r>
            <a:endParaRPr sz="1400"/>
          </a:p>
          <a:p>
            <a:pPr indent="0" lvl="0" marL="0" rtl="0" algn="l">
              <a:spcBef>
                <a:spcPts val="1200"/>
              </a:spcBef>
              <a:spcAft>
                <a:spcPts val="0"/>
              </a:spcAft>
              <a:buNone/>
            </a:pPr>
            <a:r>
              <a:t/>
            </a:r>
            <a:endParaRPr sz="1400"/>
          </a:p>
          <a:p>
            <a:pPr indent="0" lvl="0" marL="0" rtl="0" algn="l">
              <a:spcBef>
                <a:spcPts val="1200"/>
              </a:spcBef>
              <a:spcAft>
                <a:spcPts val="0"/>
              </a:spcAft>
              <a:buNone/>
            </a:pPr>
            <a:r>
              <a:t/>
            </a:r>
            <a:endParaRPr sz="1400"/>
          </a:p>
          <a:p>
            <a:pPr indent="0" lvl="0" marL="0" rtl="0" algn="l">
              <a:spcBef>
                <a:spcPts val="1200"/>
              </a:spcBef>
              <a:spcAft>
                <a:spcPts val="1200"/>
              </a:spcAft>
              <a:buNone/>
            </a:pPr>
            <a:r>
              <a:t/>
            </a:r>
            <a:endParaRPr sz="1400"/>
          </a:p>
        </p:txBody>
      </p:sp>
      <p:pic>
        <p:nvPicPr>
          <p:cNvPr id="107" name="Google Shape;107;p16"/>
          <p:cNvPicPr preferRelativeResize="0"/>
          <p:nvPr/>
        </p:nvPicPr>
        <p:blipFill>
          <a:blip r:embed="rId4">
            <a:alphaModFix/>
          </a:blip>
          <a:stretch>
            <a:fillRect/>
          </a:stretch>
        </p:blipFill>
        <p:spPr>
          <a:xfrm>
            <a:off x="4710550" y="1810063"/>
            <a:ext cx="4259876" cy="27987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2"/>
          <p:cNvSpPr txBox="1"/>
          <p:nvPr>
            <p:ph type="title"/>
          </p:nvPr>
        </p:nvSpPr>
        <p:spPr>
          <a:xfrm>
            <a:off x="729450" y="1318650"/>
            <a:ext cx="7688700" cy="83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Recopilación de información inicial con Kali</a:t>
            </a:r>
            <a:endParaRPr/>
          </a:p>
          <a:p>
            <a:pPr indent="0" lvl="0" marL="0" rtl="0" algn="l">
              <a:spcBef>
                <a:spcPts val="0"/>
              </a:spcBef>
              <a:spcAft>
                <a:spcPts val="0"/>
              </a:spcAft>
              <a:buNone/>
            </a:pPr>
            <a:r>
              <a:t/>
            </a:r>
            <a:endParaRPr/>
          </a:p>
        </p:txBody>
      </p:sp>
      <p:sp>
        <p:nvSpPr>
          <p:cNvPr id="340" name="Google Shape;340;p52"/>
          <p:cNvSpPr txBox="1"/>
          <p:nvPr>
            <p:ph idx="1" type="body"/>
          </p:nvPr>
        </p:nvSpPr>
        <p:spPr>
          <a:xfrm>
            <a:off x="729450" y="2232950"/>
            <a:ext cx="7688700" cy="1853400"/>
          </a:xfrm>
          <a:prstGeom prst="rect">
            <a:avLst/>
          </a:prstGeom>
        </p:spPr>
        <p:txBody>
          <a:bodyPr anchorCtr="0" anchor="t" bIns="91425" lIns="91425" spcFirstLastPara="1" rIns="91425" wrap="square" tIns="91425">
            <a:noAutofit/>
          </a:bodyPr>
          <a:lstStyle/>
          <a:p>
            <a:pPr indent="-336550" lvl="0" marL="457200" rtl="0" algn="just">
              <a:lnSpc>
                <a:spcPct val="95000"/>
              </a:lnSpc>
              <a:spcBef>
                <a:spcPts val="0"/>
              </a:spcBef>
              <a:spcAft>
                <a:spcPts val="0"/>
              </a:spcAft>
              <a:buSzPts val="1700"/>
              <a:buChar char="●"/>
            </a:pPr>
            <a:r>
              <a:rPr lang="es" sz="1700"/>
              <a:t>Fase esencial de un ataque de intrusión.</a:t>
            </a:r>
            <a:endParaRPr sz="1700"/>
          </a:p>
          <a:p>
            <a:pPr indent="-336550" lvl="0" marL="457200" rtl="0" algn="just">
              <a:lnSpc>
                <a:spcPct val="95000"/>
              </a:lnSpc>
              <a:spcBef>
                <a:spcPts val="0"/>
              </a:spcBef>
              <a:spcAft>
                <a:spcPts val="0"/>
              </a:spcAft>
              <a:buSzPts val="1700"/>
              <a:buChar char="●"/>
            </a:pPr>
            <a:r>
              <a:rPr lang="es" sz="1700"/>
              <a:t>Permite al atacante conocer la víctima</a:t>
            </a:r>
            <a:endParaRPr sz="1700"/>
          </a:p>
          <a:p>
            <a:pPr indent="-336550" lvl="0" marL="457200" rtl="0" algn="just">
              <a:lnSpc>
                <a:spcPct val="95000"/>
              </a:lnSpc>
              <a:spcBef>
                <a:spcPts val="0"/>
              </a:spcBef>
              <a:spcAft>
                <a:spcPts val="0"/>
              </a:spcAft>
              <a:buSzPts val="1700"/>
              <a:buChar char="●"/>
            </a:pPr>
            <a:r>
              <a:rPr lang="es" sz="1700"/>
              <a:t>Se divide en dos etapas:</a:t>
            </a:r>
            <a:endParaRPr sz="1700"/>
          </a:p>
          <a:p>
            <a:pPr indent="-323850" lvl="1" marL="1828800" rtl="0" algn="just">
              <a:lnSpc>
                <a:spcPct val="95000"/>
              </a:lnSpc>
              <a:spcBef>
                <a:spcPts val="0"/>
              </a:spcBef>
              <a:spcAft>
                <a:spcPts val="0"/>
              </a:spcAft>
              <a:buSzPts val="1500"/>
              <a:buChar char="○"/>
            </a:pPr>
            <a:r>
              <a:rPr lang="es" sz="1500"/>
              <a:t>Externa: sin acceso a los sistemas de la víctima</a:t>
            </a:r>
            <a:endParaRPr sz="1500"/>
          </a:p>
          <a:p>
            <a:pPr indent="-323850" lvl="1" marL="1828800" rtl="0" algn="just">
              <a:lnSpc>
                <a:spcPct val="95000"/>
              </a:lnSpc>
              <a:spcBef>
                <a:spcPts val="0"/>
              </a:spcBef>
              <a:spcAft>
                <a:spcPts val="0"/>
              </a:spcAft>
              <a:buSzPts val="1500"/>
              <a:buChar char="○"/>
            </a:pPr>
            <a:r>
              <a:rPr lang="es" sz="1500"/>
              <a:t>Interna: una vez que el atacante ha obtenido acceso a los sistemas</a:t>
            </a:r>
            <a:endParaRPr sz="1500"/>
          </a:p>
          <a:p>
            <a:pPr indent="-336550" lvl="0" marL="450000" rtl="0" algn="just">
              <a:lnSpc>
                <a:spcPct val="95000"/>
              </a:lnSpc>
              <a:spcBef>
                <a:spcPts val="0"/>
              </a:spcBef>
              <a:spcAft>
                <a:spcPts val="0"/>
              </a:spcAft>
              <a:buSzPts val="1700"/>
              <a:buChar char="●"/>
            </a:pPr>
            <a:r>
              <a:rPr lang="es" sz="1700"/>
              <a:t>Herramientas de Kali: Nmap, TheHarvester, Metasploit</a:t>
            </a:r>
            <a:endParaRPr sz="1700"/>
          </a:p>
          <a:p>
            <a:pPr indent="0" lvl="0" marL="914400" rtl="0" algn="just">
              <a:lnSpc>
                <a:spcPct val="95000"/>
              </a:lnSpc>
              <a:spcBef>
                <a:spcPts val="1200"/>
              </a:spcBef>
              <a:spcAft>
                <a:spcPts val="0"/>
              </a:spcAft>
              <a:buNone/>
            </a:pPr>
            <a:r>
              <a:t/>
            </a:r>
            <a:endParaRPr/>
          </a:p>
          <a:p>
            <a:pPr indent="0" lvl="0" marL="914400" rtl="0" algn="just">
              <a:lnSpc>
                <a:spcPct val="95000"/>
              </a:lnSpc>
              <a:spcBef>
                <a:spcPts val="1200"/>
              </a:spcBef>
              <a:spcAft>
                <a:spcPts val="120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Recogida</a:t>
            </a:r>
            <a:r>
              <a:rPr lang="es"/>
              <a:t> de </a:t>
            </a:r>
            <a:r>
              <a:rPr lang="es"/>
              <a:t>Información</a:t>
            </a:r>
            <a:r>
              <a:rPr lang="es"/>
              <a:t> a </a:t>
            </a:r>
            <a:r>
              <a:rPr lang="es"/>
              <a:t>través</a:t>
            </a:r>
            <a:r>
              <a:rPr lang="es"/>
              <a:t> de OSI</a:t>
            </a:r>
            <a:endParaRPr/>
          </a:p>
        </p:txBody>
      </p:sp>
      <p:sp>
        <p:nvSpPr>
          <p:cNvPr id="346" name="Google Shape;346;p53"/>
          <p:cNvSpPr txBox="1"/>
          <p:nvPr>
            <p:ph idx="1" type="body"/>
          </p:nvPr>
        </p:nvSpPr>
        <p:spPr>
          <a:xfrm>
            <a:off x="727650" y="1853850"/>
            <a:ext cx="7688700" cy="22611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t/>
            </a:r>
            <a:endParaRPr sz="4586"/>
          </a:p>
          <a:p>
            <a:pPr indent="-301409" lvl="0" marL="457200" rtl="0" algn="l">
              <a:spcBef>
                <a:spcPts val="1200"/>
              </a:spcBef>
              <a:spcAft>
                <a:spcPts val="0"/>
              </a:spcAft>
              <a:buSzPct val="100000"/>
              <a:buChar char="●"/>
            </a:pPr>
            <a:r>
              <a:rPr lang="es" sz="4586"/>
              <a:t>La recopilación de información externa se basa en técnicas OSINT, o inteligencia de fuentes abiertas.</a:t>
            </a:r>
            <a:endParaRPr sz="4586"/>
          </a:p>
          <a:p>
            <a:pPr indent="-301409" lvl="0" marL="457200" rtl="0" algn="l">
              <a:spcBef>
                <a:spcPts val="0"/>
              </a:spcBef>
              <a:spcAft>
                <a:spcPts val="0"/>
              </a:spcAft>
              <a:buSzPct val="100000"/>
              <a:buChar char="●"/>
            </a:pPr>
            <a:r>
              <a:rPr lang="es" sz="4586"/>
              <a:t>Las técnicas OSINT más utilizadas son la búsqueda por Internet de información de los sistemas de información de la empresa, especialmente a través de los perfiles de LinkedIn de trabajadores o de antiguos trabajadores.</a:t>
            </a:r>
            <a:endParaRPr sz="4586"/>
          </a:p>
          <a:p>
            <a:pPr indent="-301409" lvl="0" marL="457200" rtl="0" algn="l">
              <a:spcBef>
                <a:spcPts val="0"/>
              </a:spcBef>
              <a:spcAft>
                <a:spcPts val="0"/>
              </a:spcAft>
              <a:buSzPct val="100000"/>
              <a:buChar char="●"/>
            </a:pPr>
            <a:r>
              <a:rPr lang="es" sz="4586"/>
              <a:t>La recogida de información vía OSI siempre debe preceder al uso de herramientas, para evitar ser demasiado intrusivo.</a:t>
            </a:r>
            <a:endParaRPr sz="4586"/>
          </a:p>
          <a:p>
            <a:pPr indent="-301409" lvl="0" marL="457200" rtl="0" algn="l">
              <a:spcBef>
                <a:spcPts val="0"/>
              </a:spcBef>
              <a:spcAft>
                <a:spcPts val="0"/>
              </a:spcAft>
              <a:buSzPct val="100000"/>
              <a:buChar char="●"/>
            </a:pPr>
            <a:r>
              <a:rPr lang="es" sz="4586"/>
              <a:t>Existen herramientas en Kali que ayudan a organizar la información recopilada, como Maltego.</a:t>
            </a:r>
            <a:endParaRPr sz="4586"/>
          </a:p>
          <a:p>
            <a:pPr indent="-301409" lvl="0" marL="457200" rtl="0" algn="l">
              <a:spcBef>
                <a:spcPts val="0"/>
              </a:spcBef>
              <a:spcAft>
                <a:spcPts val="0"/>
              </a:spcAft>
              <a:buSzPct val="100000"/>
              <a:buChar char="●"/>
            </a:pPr>
            <a:r>
              <a:rPr lang="es" sz="4586"/>
              <a:t>La recopilación de información a través de técnicas manuales es importante para comprender cómo funcionan las técnicas OSINT y para evitar ser detectado por los sistemas de detección de intrusos.</a:t>
            </a:r>
            <a:endParaRPr sz="4586"/>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347" name="Google Shape;347;p53"/>
          <p:cNvPicPr preferRelativeResize="0"/>
          <p:nvPr/>
        </p:nvPicPr>
        <p:blipFill>
          <a:blip r:embed="rId3">
            <a:alphaModFix/>
          </a:blip>
          <a:stretch>
            <a:fillRect/>
          </a:stretch>
        </p:blipFill>
        <p:spPr>
          <a:xfrm>
            <a:off x="7057795" y="3642045"/>
            <a:ext cx="1287150" cy="12871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Recogida de Información a través del DNS</a:t>
            </a:r>
            <a:endParaRPr/>
          </a:p>
        </p:txBody>
      </p:sp>
      <p:sp>
        <p:nvSpPr>
          <p:cNvPr id="353" name="Google Shape;353;p5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just">
              <a:spcBef>
                <a:spcPts val="0"/>
              </a:spcBef>
              <a:spcAft>
                <a:spcPts val="0"/>
              </a:spcAft>
              <a:buSzPts val="1300"/>
              <a:buChar char="●"/>
            </a:pPr>
            <a:r>
              <a:rPr lang="es"/>
              <a:t>La recopilación de información a través del DNS es una técnica importante para la auditoría de seguridad.</a:t>
            </a:r>
            <a:endParaRPr/>
          </a:p>
          <a:p>
            <a:pPr indent="-311150" lvl="0" marL="457200" rtl="0" algn="just">
              <a:spcBef>
                <a:spcPts val="0"/>
              </a:spcBef>
              <a:spcAft>
                <a:spcPts val="0"/>
              </a:spcAft>
              <a:buSzPts val="1300"/>
              <a:buChar char="●"/>
            </a:pPr>
            <a:r>
              <a:rPr lang="es"/>
              <a:t>El análisis de DNS puede proporcionar información sobre los sistemas de la empresa, incluso si la empresa tiene un IDS bien configurado.</a:t>
            </a:r>
            <a:endParaRPr/>
          </a:p>
          <a:p>
            <a:pPr indent="-311150" lvl="0" marL="457200" rtl="0" algn="just">
              <a:spcBef>
                <a:spcPts val="0"/>
              </a:spcBef>
              <a:spcAft>
                <a:spcPts val="0"/>
              </a:spcAft>
              <a:buSzPts val="1300"/>
              <a:buChar char="●"/>
            </a:pPr>
            <a:r>
              <a:rPr lang="es"/>
              <a:t>Para obtener una transferencia de zona, se puede utilizar la herramienta dnsenum.</a:t>
            </a:r>
            <a:endParaRPr/>
          </a:p>
          <a:p>
            <a:pPr indent="-311150" lvl="0" marL="457200" rtl="0" algn="just">
              <a:spcBef>
                <a:spcPts val="0"/>
              </a:spcBef>
              <a:spcAft>
                <a:spcPts val="0"/>
              </a:spcAft>
              <a:buSzPts val="1300"/>
              <a:buChar char="●"/>
            </a:pPr>
            <a:r>
              <a:rPr lang="es"/>
              <a:t>Las entradas A de la zona DNS proporcionan información sobre las IP de las máquinas del dominio.</a:t>
            </a:r>
            <a:endParaRPr/>
          </a:p>
          <a:p>
            <a:pPr indent="-311150" lvl="0" marL="457200" rtl="0" algn="just">
              <a:spcBef>
                <a:spcPts val="0"/>
              </a:spcBef>
              <a:spcAft>
                <a:spcPts val="0"/>
              </a:spcAft>
              <a:buSzPts val="1300"/>
              <a:buChar char="●"/>
            </a:pPr>
            <a:r>
              <a:rPr lang="es"/>
              <a:t>Los servidores de nombre y los servidores de correo MX también son información importante que se puede recopilar a través del DNS.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Recogida de Información a través del DNS</a:t>
            </a:r>
            <a:endParaRPr/>
          </a:p>
        </p:txBody>
      </p:sp>
      <p:sp>
        <p:nvSpPr>
          <p:cNvPr id="359" name="Google Shape;359;p5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just">
              <a:spcBef>
                <a:spcPts val="0"/>
              </a:spcBef>
              <a:spcAft>
                <a:spcPts val="0"/>
              </a:spcAft>
              <a:buSzPts val="1300"/>
              <a:buChar char="●"/>
            </a:pPr>
            <a:r>
              <a:rPr lang="es"/>
              <a:t>Los registros SPF pueden proporcionar información sobre las IP públicas activas del dominio.</a:t>
            </a:r>
            <a:endParaRPr/>
          </a:p>
          <a:p>
            <a:pPr indent="-311150" lvl="0" marL="457200" rtl="0" algn="just">
              <a:spcBef>
                <a:spcPts val="0"/>
              </a:spcBef>
              <a:spcAft>
                <a:spcPts val="0"/>
              </a:spcAft>
              <a:buSzPts val="1300"/>
              <a:buChar char="●"/>
            </a:pPr>
            <a:r>
              <a:rPr lang="es"/>
              <a:t>Los registros HINFO pueden proporcionar información sobre el sistema operativo de las máquinas del dominio.</a:t>
            </a:r>
            <a:endParaRPr/>
          </a:p>
          <a:p>
            <a:pPr indent="-311150" lvl="0" marL="457200" rtl="0" algn="just">
              <a:spcBef>
                <a:spcPts val="0"/>
              </a:spcBef>
              <a:spcAft>
                <a:spcPts val="0"/>
              </a:spcAft>
              <a:buSzPts val="1300"/>
              <a:buChar char="●"/>
            </a:pPr>
            <a:r>
              <a:rPr lang="es"/>
              <a:t>Los subdominios también pueden proporcionar información valiosa sobre los sistemas de la empresa.</a:t>
            </a:r>
            <a:endParaRPr/>
          </a:p>
          <a:p>
            <a:pPr indent="-311150" lvl="0" marL="457200" rtl="0" algn="just">
              <a:spcBef>
                <a:spcPts val="0"/>
              </a:spcBef>
              <a:spcAft>
                <a:spcPts val="0"/>
              </a:spcAft>
              <a:buSzPts val="1300"/>
              <a:buChar char="●"/>
            </a:pPr>
            <a:r>
              <a:rPr lang="es"/>
              <a:t>La herramienta dnsrecon puede utilizarse para buscar subdominios por fuerza bruta.</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Identificación de nodos vivos y escaneo de puertos</a:t>
            </a:r>
            <a:endParaRPr/>
          </a:p>
        </p:txBody>
      </p:sp>
      <p:sp>
        <p:nvSpPr>
          <p:cNvPr id="365" name="Google Shape;365;p5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92500"/>
          </a:bodyPr>
          <a:lstStyle/>
          <a:p>
            <a:pPr indent="-310832" lvl="0" marL="457200" rtl="0" algn="just">
              <a:spcBef>
                <a:spcPts val="0"/>
              </a:spcBef>
              <a:spcAft>
                <a:spcPts val="0"/>
              </a:spcAft>
              <a:buSzPct val="100000"/>
              <a:buChar char="●"/>
            </a:pPr>
            <a:r>
              <a:rPr lang="es" sz="1400"/>
              <a:t>La identificación de nodos vivos se realiza mediante la opción -sP de nmap.</a:t>
            </a:r>
            <a:endParaRPr sz="1400"/>
          </a:p>
          <a:p>
            <a:pPr indent="-310832" lvl="0" marL="457200" rtl="0" algn="just">
              <a:spcBef>
                <a:spcPts val="0"/>
              </a:spcBef>
              <a:spcAft>
                <a:spcPts val="0"/>
              </a:spcAft>
              <a:buSzPct val="100000"/>
              <a:buChar char="●"/>
            </a:pPr>
            <a:r>
              <a:rPr lang="es" sz="1400"/>
              <a:t>El tipo de barrido para descubrir sistemas puede ser -PB, -P0, -PS, -PA, -PU, -PE, -PP, -PM o -PA.</a:t>
            </a:r>
            <a:endParaRPr sz="1400"/>
          </a:p>
          <a:p>
            <a:pPr indent="-310832" lvl="0" marL="457200" rtl="0" algn="just">
              <a:spcBef>
                <a:spcPts val="0"/>
              </a:spcBef>
              <a:spcAft>
                <a:spcPts val="0"/>
              </a:spcAft>
              <a:buSzPct val="100000"/>
              <a:buChar char="●"/>
            </a:pPr>
            <a:r>
              <a:rPr lang="es" sz="1400"/>
              <a:t>El tipo de sondeo sobre los nodos vivos puede ser -sP, -sT, -sS, -sU, -sO, -sN, -sF, -sX, -sA, -sW, -sM o -sI.</a:t>
            </a:r>
            <a:endParaRPr sz="1400"/>
          </a:p>
          <a:p>
            <a:pPr indent="-310832" lvl="0" marL="457200" rtl="0" algn="just">
              <a:spcBef>
                <a:spcPts val="0"/>
              </a:spcBef>
              <a:spcAft>
                <a:spcPts val="0"/>
              </a:spcAft>
              <a:buSzPct val="100000"/>
              <a:buChar char="●"/>
            </a:pPr>
            <a:r>
              <a:rPr lang="es" sz="1400"/>
              <a:t>Es importante tener en cuenta que los sondeos TCP SYN y TCP ACK solo indican que hay algo escuchando en el puerto, pero no que el puerto esté abierto.</a:t>
            </a:r>
            <a:endParaRPr sz="14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Identificación de nodos vivos y escaneo de puertos</a:t>
            </a:r>
            <a:endParaRPr/>
          </a:p>
        </p:txBody>
      </p:sp>
      <p:sp>
        <p:nvSpPr>
          <p:cNvPr id="371" name="Google Shape;371;p5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7500" lvl="0" marL="457200" rtl="0" algn="just">
              <a:spcBef>
                <a:spcPts val="0"/>
              </a:spcBef>
              <a:spcAft>
                <a:spcPts val="0"/>
              </a:spcAft>
              <a:buSzPts val="1400"/>
              <a:buChar char="●"/>
            </a:pPr>
            <a:r>
              <a:rPr lang="es" sz="1400"/>
              <a:t>Nmap es una herramienta fundamental para la auditoría de seguridad.</a:t>
            </a:r>
            <a:endParaRPr sz="1400"/>
          </a:p>
          <a:p>
            <a:pPr indent="-317500" lvl="0" marL="457200" rtl="0" algn="just">
              <a:spcBef>
                <a:spcPts val="0"/>
              </a:spcBef>
              <a:spcAft>
                <a:spcPts val="0"/>
              </a:spcAft>
              <a:buSzPts val="1400"/>
              <a:buChar char="●"/>
            </a:pPr>
            <a:r>
              <a:rPr lang="es" sz="1400"/>
              <a:t>Se pue</a:t>
            </a:r>
            <a:r>
              <a:rPr lang="es" sz="1400"/>
              <a:t>d</a:t>
            </a:r>
            <a:r>
              <a:rPr lang="es" sz="1400"/>
              <a:t>e utilizar para identificar nodos vivos y escanear puertos.</a:t>
            </a:r>
            <a:endParaRPr sz="1400"/>
          </a:p>
          <a:p>
            <a:pPr indent="-317500" lvl="0" marL="457200" rtl="0" algn="just">
              <a:spcBef>
                <a:spcPts val="0"/>
              </a:spcBef>
              <a:spcAft>
                <a:spcPts val="0"/>
              </a:spcAft>
              <a:buSzPts val="1400"/>
              <a:buChar char="●"/>
            </a:pPr>
            <a:r>
              <a:rPr lang="es" sz="1400"/>
              <a:t>Hay diferentes tipos de sondeos para identificar nodos vivos, cada uno con sus ventajas y desventajas.</a:t>
            </a:r>
            <a:endParaRPr sz="1400"/>
          </a:p>
          <a:p>
            <a:pPr indent="-317500" lvl="0" marL="457200" rtl="0" algn="just">
              <a:spcBef>
                <a:spcPts val="0"/>
              </a:spcBef>
              <a:spcAft>
                <a:spcPts val="0"/>
              </a:spcAft>
              <a:buSzPts val="1400"/>
              <a:buChar char="●"/>
            </a:pPr>
            <a:r>
              <a:rPr lang="es" sz="1400"/>
              <a:t>Hay diferentes tipos de escaneos de puertos, cada uno con sus ventajas y desventajas.</a:t>
            </a:r>
            <a:endParaRPr sz="14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LYNIS</a:t>
            </a:r>
            <a:endParaRPr/>
          </a:p>
        </p:txBody>
      </p:sp>
      <p:sp>
        <p:nvSpPr>
          <p:cNvPr id="377" name="Google Shape;377;p5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25000" lnSpcReduction="20000"/>
          </a:bodyPr>
          <a:lstStyle/>
          <a:p>
            <a:pPr indent="-312737" lvl="0" marL="457200" rtl="0" algn="l">
              <a:spcBef>
                <a:spcPts val="0"/>
              </a:spcBef>
              <a:spcAft>
                <a:spcPts val="0"/>
              </a:spcAft>
              <a:buSzPct val="100000"/>
              <a:buChar char="●"/>
            </a:pPr>
            <a:r>
              <a:rPr lang="es" sz="5300"/>
              <a:t>Lynis es una utilidad para analizar la seguridad de un sistema. Se puede utilizar para realizar auditorías de seguridad desde una cuenta con privilegios de root o desde una cuenta no privilegiada.</a:t>
            </a:r>
            <a:endParaRPr sz="5300"/>
          </a:p>
          <a:p>
            <a:pPr indent="-312737" lvl="0" marL="457200" rtl="0" algn="l">
              <a:spcBef>
                <a:spcPts val="0"/>
              </a:spcBef>
              <a:spcAft>
                <a:spcPts val="0"/>
              </a:spcAft>
              <a:buSzPct val="100000"/>
              <a:buChar char="●"/>
            </a:pPr>
            <a:r>
              <a:rPr lang="es" sz="5300"/>
              <a:t>Para ejecutar Lynis desde una cuenta con privilegios de root, se utiliza el comando:</a:t>
            </a:r>
            <a:endParaRPr sz="5300"/>
          </a:p>
          <a:p>
            <a:pPr indent="0" lvl="0" marL="0" rtl="0" algn="l">
              <a:spcBef>
                <a:spcPts val="1200"/>
              </a:spcBef>
              <a:spcAft>
                <a:spcPts val="0"/>
              </a:spcAft>
              <a:buNone/>
            </a:pPr>
            <a:r>
              <a:t/>
            </a:r>
            <a:endParaRPr sz="5300"/>
          </a:p>
          <a:p>
            <a:pPr indent="0" lvl="0" marL="0" rtl="0" algn="l">
              <a:spcBef>
                <a:spcPts val="1200"/>
              </a:spcBef>
              <a:spcAft>
                <a:spcPts val="0"/>
              </a:spcAft>
              <a:buNone/>
            </a:pPr>
            <a:r>
              <a:t/>
            </a:r>
            <a:endParaRPr sz="5300"/>
          </a:p>
          <a:p>
            <a:pPr indent="-312737" lvl="0" marL="457200" rtl="0" algn="l">
              <a:spcBef>
                <a:spcPts val="1200"/>
              </a:spcBef>
              <a:spcAft>
                <a:spcPts val="0"/>
              </a:spcAft>
              <a:buSzPct val="100000"/>
              <a:buChar char="●"/>
            </a:pPr>
            <a:r>
              <a:rPr lang="es" sz="5300"/>
              <a:t>Para ejecutar Lynis desde una cuenta no privilegiada, se utiliza el comando:</a:t>
            </a:r>
            <a:endParaRPr sz="5300"/>
          </a:p>
          <a:p>
            <a:pPr indent="0" lvl="0" marL="0" rtl="0" algn="l">
              <a:spcBef>
                <a:spcPts val="1200"/>
              </a:spcBef>
              <a:spcAft>
                <a:spcPts val="0"/>
              </a:spcAft>
              <a:buNone/>
            </a:pPr>
            <a:r>
              <a:t/>
            </a:r>
            <a:endParaRPr sz="5300"/>
          </a:p>
          <a:p>
            <a:pPr indent="0" lvl="0" marL="0" rtl="0" algn="l">
              <a:spcBef>
                <a:spcPts val="1200"/>
              </a:spcBef>
              <a:spcAft>
                <a:spcPts val="0"/>
              </a:spcAft>
              <a:buNone/>
            </a:pPr>
            <a:r>
              <a:t/>
            </a:r>
            <a:endParaRPr sz="53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378" name="Google Shape;378;p58"/>
          <p:cNvSpPr txBox="1"/>
          <p:nvPr>
            <p:ph idx="1" type="body"/>
          </p:nvPr>
        </p:nvSpPr>
        <p:spPr>
          <a:xfrm>
            <a:off x="729450" y="3117725"/>
            <a:ext cx="7688700" cy="399000"/>
          </a:xfrm>
          <a:prstGeom prst="rect">
            <a:avLst/>
          </a:prstGeom>
          <a:solidFill>
            <a:srgbClr val="FFF2CC"/>
          </a:solidFill>
        </p:spPr>
        <p:txBody>
          <a:bodyPr anchorCtr="0" anchor="t" bIns="91425" lIns="91425" spcFirstLastPara="1" rIns="91425" wrap="square" tIns="91425">
            <a:normAutofit fontScale="25000"/>
          </a:bodyPr>
          <a:lstStyle/>
          <a:p>
            <a:pPr indent="0" lvl="0" marL="0" rtl="0" algn="l">
              <a:spcBef>
                <a:spcPts val="0"/>
              </a:spcBef>
              <a:spcAft>
                <a:spcPts val="1200"/>
              </a:spcAft>
              <a:buNone/>
            </a:pPr>
            <a:r>
              <a:rPr lang="es" sz="5300"/>
              <a:t>lynis audit system</a:t>
            </a:r>
            <a:endParaRPr/>
          </a:p>
        </p:txBody>
      </p:sp>
      <p:sp>
        <p:nvSpPr>
          <p:cNvPr id="379" name="Google Shape;379;p58"/>
          <p:cNvSpPr txBox="1"/>
          <p:nvPr>
            <p:ph idx="1" type="body"/>
          </p:nvPr>
        </p:nvSpPr>
        <p:spPr>
          <a:xfrm>
            <a:off x="727650" y="4194100"/>
            <a:ext cx="7688700" cy="399000"/>
          </a:xfrm>
          <a:prstGeom prst="rect">
            <a:avLst/>
          </a:prstGeom>
          <a:solidFill>
            <a:srgbClr val="FFF2CC"/>
          </a:solidFill>
        </p:spPr>
        <p:txBody>
          <a:bodyPr anchorCtr="0" anchor="t" bIns="91425" lIns="91425" spcFirstLastPara="1" rIns="91425" wrap="square" tIns="91425">
            <a:normAutofit fontScale="25000"/>
          </a:bodyPr>
          <a:lstStyle/>
          <a:p>
            <a:pPr indent="0" lvl="0" marL="0" rtl="0" algn="l">
              <a:spcBef>
                <a:spcPts val="0"/>
              </a:spcBef>
              <a:spcAft>
                <a:spcPts val="1200"/>
              </a:spcAft>
              <a:buNone/>
            </a:pPr>
            <a:r>
              <a:rPr lang="es" sz="5300"/>
              <a:t>lynis audit system --pentest</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GOLISMERO</a:t>
            </a:r>
            <a:endParaRPr/>
          </a:p>
        </p:txBody>
      </p:sp>
      <p:sp>
        <p:nvSpPr>
          <p:cNvPr id="385" name="Google Shape;385;p5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25000" lnSpcReduction="20000"/>
          </a:bodyPr>
          <a:lstStyle/>
          <a:p>
            <a:pPr indent="-311150" lvl="0" marL="457200" rtl="0" algn="l">
              <a:spcBef>
                <a:spcPts val="0"/>
              </a:spcBef>
              <a:spcAft>
                <a:spcPts val="0"/>
              </a:spcAft>
              <a:buSzPct val="100000"/>
              <a:buChar char="●"/>
            </a:pPr>
            <a:r>
              <a:rPr lang="es" sz="5200"/>
              <a:t>Golismero es una herramienta de seguridad que permite escanear servidores web y encontrar vulnerabilidades.</a:t>
            </a:r>
            <a:endParaRPr sz="5200"/>
          </a:p>
          <a:p>
            <a:pPr indent="-311150" lvl="0" marL="457200" rtl="0" algn="l">
              <a:spcBef>
                <a:spcPts val="0"/>
              </a:spcBef>
              <a:spcAft>
                <a:spcPts val="0"/>
              </a:spcAft>
              <a:buSzPct val="100000"/>
              <a:buChar char="●"/>
            </a:pPr>
            <a:r>
              <a:rPr lang="es" sz="5200"/>
              <a:t>El uso básico de Golismero es el siguiente:</a:t>
            </a:r>
            <a:endParaRPr sz="5200"/>
          </a:p>
          <a:p>
            <a:pPr indent="0" lvl="0" marL="0" rtl="0" algn="l">
              <a:spcBef>
                <a:spcPts val="1200"/>
              </a:spcBef>
              <a:spcAft>
                <a:spcPts val="0"/>
              </a:spcAft>
              <a:buNone/>
            </a:pPr>
            <a:r>
              <a:t/>
            </a:r>
            <a:endParaRPr sz="5200"/>
          </a:p>
          <a:p>
            <a:pPr indent="-311150" lvl="0" marL="457200" rtl="0" algn="l">
              <a:spcBef>
                <a:spcPts val="1200"/>
              </a:spcBef>
              <a:spcAft>
                <a:spcPts val="0"/>
              </a:spcAft>
              <a:buSzPct val="100000"/>
              <a:buChar char="●"/>
            </a:pPr>
            <a:r>
              <a:rPr lang="es" sz="5200"/>
              <a:t>Golismero también permite automatizar los tests de penetración.</a:t>
            </a:r>
            <a:endParaRPr sz="5200"/>
          </a:p>
          <a:p>
            <a:pPr indent="-311150" lvl="0" marL="457200" rtl="0" algn="l">
              <a:spcBef>
                <a:spcPts val="0"/>
              </a:spcBef>
              <a:spcAft>
                <a:spcPts val="0"/>
              </a:spcAft>
              <a:buSzPct val="100000"/>
              <a:buChar char="●"/>
            </a:pPr>
            <a:r>
              <a:rPr lang="es" sz="5200"/>
              <a:t>Es importante tener en cuenta que Golismero puede realizar ataques contra los servidores web que escanea. Por lo tanto, es necesario obtener el consentimiento informado del cliente antes de utilizar la herramienta.</a:t>
            </a:r>
            <a:endParaRPr sz="52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386" name="Google Shape;386;p59"/>
          <p:cNvSpPr txBox="1"/>
          <p:nvPr>
            <p:ph idx="1" type="body"/>
          </p:nvPr>
        </p:nvSpPr>
        <p:spPr>
          <a:xfrm>
            <a:off x="729450" y="2763550"/>
            <a:ext cx="7688700" cy="399000"/>
          </a:xfrm>
          <a:prstGeom prst="rect">
            <a:avLst/>
          </a:prstGeom>
          <a:solidFill>
            <a:srgbClr val="FFF2CC"/>
          </a:solidFill>
        </p:spPr>
        <p:txBody>
          <a:bodyPr anchorCtr="0" anchor="t" bIns="91425" lIns="91425" spcFirstLastPara="1" rIns="91425" wrap="square" tIns="91425">
            <a:normAutofit fontScale="25000"/>
          </a:bodyPr>
          <a:lstStyle/>
          <a:p>
            <a:pPr indent="0" lvl="0" marL="0" rtl="0" algn="l">
              <a:spcBef>
                <a:spcPts val="0"/>
              </a:spcBef>
              <a:spcAft>
                <a:spcPts val="1200"/>
              </a:spcAft>
              <a:buNone/>
            </a:pPr>
            <a:r>
              <a:rPr lang="es" sz="5200"/>
              <a:t>golismero scan servidor</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Otras utilidades</a:t>
            </a:r>
            <a:endParaRPr/>
          </a:p>
        </p:txBody>
      </p:sp>
      <p:sp>
        <p:nvSpPr>
          <p:cNvPr id="392" name="Google Shape;392;p6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25000" lnSpcReduction="20000"/>
          </a:bodyPr>
          <a:lstStyle/>
          <a:p>
            <a:pPr indent="-306387" lvl="0" marL="457200" rtl="0" algn="l">
              <a:spcBef>
                <a:spcPts val="0"/>
              </a:spcBef>
              <a:spcAft>
                <a:spcPts val="0"/>
              </a:spcAft>
              <a:buSzPct val="100000"/>
              <a:buChar char="●"/>
            </a:pPr>
            <a:r>
              <a:rPr lang="es" sz="4900"/>
              <a:t>Hay muchas otras utilidades y técnicas para obtener información que pueden ser utilizadas en pruebas de penetración.</a:t>
            </a:r>
            <a:endParaRPr sz="4900"/>
          </a:p>
          <a:p>
            <a:pPr indent="-306387" lvl="0" marL="457200" rtl="0" algn="l">
              <a:spcBef>
                <a:spcPts val="0"/>
              </a:spcBef>
              <a:spcAft>
                <a:spcPts val="0"/>
              </a:spcAft>
              <a:buSzPct val="100000"/>
              <a:buChar char="●"/>
            </a:pPr>
            <a:r>
              <a:rPr lang="es" sz="4900"/>
              <a:t>Algunas de las técnicas más importantes son</a:t>
            </a:r>
            <a:r>
              <a:rPr lang="es" sz="4900"/>
              <a:t>:</a:t>
            </a:r>
            <a:endParaRPr sz="4900"/>
          </a:p>
          <a:p>
            <a:pPr indent="-306387" lvl="1" marL="914400" rtl="0" algn="l">
              <a:spcBef>
                <a:spcPts val="0"/>
              </a:spcBef>
              <a:spcAft>
                <a:spcPts val="0"/>
              </a:spcAft>
              <a:buSzPct val="100000"/>
              <a:buChar char="○"/>
            </a:pPr>
            <a:r>
              <a:rPr lang="es" sz="4900"/>
              <a:t>nbtscan: Extracción de información de SMB</a:t>
            </a:r>
            <a:endParaRPr sz="4900"/>
          </a:p>
          <a:p>
            <a:pPr indent="-306387" lvl="1" marL="914400" rtl="0" algn="l">
              <a:spcBef>
                <a:spcPts val="0"/>
              </a:spcBef>
              <a:spcAft>
                <a:spcPts val="0"/>
              </a:spcAft>
              <a:buSzPct val="100000"/>
              <a:buChar char="○"/>
            </a:pPr>
            <a:r>
              <a:rPr lang="es" sz="4900"/>
              <a:t>AccCheck: Verificación de accesos a los recursos virtuales IPC$ y ADMIN$</a:t>
            </a:r>
            <a:endParaRPr sz="4900"/>
          </a:p>
          <a:p>
            <a:pPr indent="-306387" lvl="1" marL="914400" rtl="0" algn="l">
              <a:spcBef>
                <a:spcPts val="0"/>
              </a:spcBef>
              <a:spcAft>
                <a:spcPts val="0"/>
              </a:spcAft>
              <a:buSzPct val="100000"/>
              <a:buChar char="○"/>
            </a:pPr>
            <a:r>
              <a:rPr lang="es" sz="4900"/>
              <a:t>Nikto: Buscador de plugins de CMS</a:t>
            </a:r>
            <a:endParaRPr sz="4900"/>
          </a:p>
          <a:p>
            <a:pPr indent="-306387" lvl="1" marL="914400" rtl="0" algn="l">
              <a:spcBef>
                <a:spcPts val="0"/>
              </a:spcBef>
              <a:spcAft>
                <a:spcPts val="0"/>
              </a:spcAft>
              <a:buSzPct val="100000"/>
              <a:buChar char="○"/>
            </a:pPr>
            <a:r>
              <a:rPr lang="es" sz="4900"/>
              <a:t>BlindElephant: Buscador de plugins de CMS</a:t>
            </a:r>
            <a:endParaRPr sz="4900"/>
          </a:p>
          <a:p>
            <a:pPr indent="-306387" lvl="1" marL="914400" rtl="0" algn="l">
              <a:spcBef>
                <a:spcPts val="0"/>
              </a:spcBef>
              <a:spcAft>
                <a:spcPts val="0"/>
              </a:spcAft>
              <a:buSzPct val="100000"/>
              <a:buChar char="○"/>
            </a:pPr>
            <a:r>
              <a:rPr lang="es" sz="4900"/>
              <a:t>Plecost: Buscador de plugins de WordPress</a:t>
            </a:r>
            <a:endParaRPr sz="4900"/>
          </a:p>
          <a:p>
            <a:pPr indent="-306387" lvl="1" marL="914400" rtl="0" algn="l">
              <a:spcBef>
                <a:spcPts val="0"/>
              </a:spcBef>
              <a:spcAft>
                <a:spcPts val="0"/>
              </a:spcAft>
              <a:buSzPct val="100000"/>
              <a:buChar char="○"/>
            </a:pPr>
            <a:r>
              <a:rPr lang="es" sz="4900"/>
              <a:t>Wpscan: Buscador de plugins de WordPress</a:t>
            </a:r>
            <a:endParaRPr sz="4900"/>
          </a:p>
          <a:p>
            <a:pPr indent="-306387" lvl="1" marL="914400" rtl="0" algn="l">
              <a:spcBef>
                <a:spcPts val="0"/>
              </a:spcBef>
              <a:spcAft>
                <a:spcPts val="0"/>
              </a:spcAft>
              <a:buSzPct val="100000"/>
              <a:buChar char="○"/>
            </a:pPr>
            <a:r>
              <a:rPr lang="es" sz="4900"/>
              <a:t>JoomScan: Buscador de plugins de Joomla</a:t>
            </a:r>
            <a:endParaRPr sz="4900"/>
          </a:p>
          <a:p>
            <a:pPr indent="-306387" lvl="0" marL="457200" rtl="0" algn="l">
              <a:spcBef>
                <a:spcPts val="0"/>
              </a:spcBef>
              <a:spcAft>
                <a:spcPts val="0"/>
              </a:spcAft>
              <a:buSzPct val="100000"/>
              <a:buChar char="●"/>
            </a:pPr>
            <a:r>
              <a:rPr lang="es" sz="4900"/>
              <a:t>Es importante seleccionar la técnica adecuada para cada escenario.</a:t>
            </a:r>
            <a:endParaRPr sz="49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1"/>
          <p:cNvSpPr txBox="1"/>
          <p:nvPr>
            <p:ph type="ctrTitle"/>
          </p:nvPr>
        </p:nvSpPr>
        <p:spPr>
          <a:xfrm>
            <a:off x="235500" y="2094475"/>
            <a:ext cx="8734500" cy="2122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a:t>CAPÍTULO 4</a:t>
            </a:r>
            <a:endParaRPr/>
          </a:p>
          <a:p>
            <a:pPr indent="0" lvl="0" marL="0" rtl="0" algn="ctr">
              <a:spcBef>
                <a:spcPts val="0"/>
              </a:spcBef>
              <a:spcAft>
                <a:spcPts val="0"/>
              </a:spcAft>
              <a:buNone/>
            </a:pPr>
            <a:r>
              <a:rPr lang="es"/>
              <a:t>ANÁLISIS BÁSICO DE VULNERABILIDADES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Instalación de Kali</a:t>
            </a:r>
            <a:endParaRPr/>
          </a:p>
        </p:txBody>
      </p:sp>
      <p:sp>
        <p:nvSpPr>
          <p:cNvPr id="113" name="Google Shape;113;p17"/>
          <p:cNvSpPr txBox="1"/>
          <p:nvPr>
            <p:ph idx="1" type="body"/>
          </p:nvPr>
        </p:nvSpPr>
        <p:spPr>
          <a:xfrm>
            <a:off x="729450" y="1903525"/>
            <a:ext cx="7688700" cy="9741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s" sz="1400"/>
              <a:t>El proceso es un típico proceso de instalación de un sistema Linux, en donde se tienen </a:t>
            </a:r>
            <a:r>
              <a:rPr lang="es" sz="1400"/>
              <a:t>que</a:t>
            </a:r>
            <a:r>
              <a:rPr lang="es" sz="1400"/>
              <a:t> configurar ciertas cosas básicas como el idioma, la región, el teclado, nombre de la máquina, zona horaria,  etc. Es un proceso guiado en donde es muy </a:t>
            </a:r>
            <a:r>
              <a:rPr lang="es" sz="1400"/>
              <a:t>difícil</a:t>
            </a:r>
            <a:r>
              <a:rPr lang="es" sz="1400"/>
              <a:t> perderse</a:t>
            </a:r>
            <a:endParaRPr sz="1400"/>
          </a:p>
        </p:txBody>
      </p:sp>
      <p:pic>
        <p:nvPicPr>
          <p:cNvPr id="114" name="Google Shape;114;p17"/>
          <p:cNvPicPr preferRelativeResize="0"/>
          <p:nvPr/>
        </p:nvPicPr>
        <p:blipFill>
          <a:blip r:embed="rId3">
            <a:alphaModFix/>
          </a:blip>
          <a:stretch>
            <a:fillRect/>
          </a:stretch>
        </p:blipFill>
        <p:spPr>
          <a:xfrm>
            <a:off x="408400" y="2927306"/>
            <a:ext cx="2357425" cy="1768069"/>
          </a:xfrm>
          <a:prstGeom prst="rect">
            <a:avLst/>
          </a:prstGeom>
          <a:noFill/>
          <a:ln>
            <a:noFill/>
          </a:ln>
        </p:spPr>
      </p:pic>
      <p:pic>
        <p:nvPicPr>
          <p:cNvPr id="115" name="Google Shape;115;p17"/>
          <p:cNvPicPr preferRelativeResize="0"/>
          <p:nvPr/>
        </p:nvPicPr>
        <p:blipFill>
          <a:blip r:embed="rId4">
            <a:alphaModFix/>
          </a:blip>
          <a:stretch>
            <a:fillRect/>
          </a:stretch>
        </p:blipFill>
        <p:spPr>
          <a:xfrm>
            <a:off x="3280150" y="2927301"/>
            <a:ext cx="2374905" cy="1768075"/>
          </a:xfrm>
          <a:prstGeom prst="rect">
            <a:avLst/>
          </a:prstGeom>
          <a:noFill/>
          <a:ln>
            <a:noFill/>
          </a:ln>
        </p:spPr>
      </p:pic>
      <p:pic>
        <p:nvPicPr>
          <p:cNvPr id="116" name="Google Shape;116;p17"/>
          <p:cNvPicPr preferRelativeResize="0"/>
          <p:nvPr/>
        </p:nvPicPr>
        <p:blipFill>
          <a:blip r:embed="rId5">
            <a:alphaModFix/>
          </a:blip>
          <a:stretch>
            <a:fillRect/>
          </a:stretch>
        </p:blipFill>
        <p:spPr>
          <a:xfrm>
            <a:off x="6169375" y="2927306"/>
            <a:ext cx="2357425" cy="176806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2"/>
          <p:cNvSpPr txBox="1"/>
          <p:nvPr>
            <p:ph idx="1" type="body"/>
          </p:nvPr>
        </p:nvSpPr>
        <p:spPr>
          <a:xfrm>
            <a:off x="729450" y="1391000"/>
            <a:ext cx="3842700" cy="294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Se introducen </a:t>
            </a:r>
            <a:r>
              <a:rPr lang="es"/>
              <a:t>técnicas</a:t>
            </a:r>
            <a:r>
              <a:rPr lang="es"/>
              <a:t> </a:t>
            </a:r>
            <a:r>
              <a:rPr lang="es"/>
              <a:t>básicas</a:t>
            </a:r>
            <a:r>
              <a:rPr lang="es"/>
              <a:t> para analizar vulnerabilidades.</a:t>
            </a:r>
            <a:endParaRPr/>
          </a:p>
          <a:p>
            <a:pPr indent="0" lvl="0" marL="0" rtl="0" algn="l">
              <a:spcBef>
                <a:spcPts val="1200"/>
              </a:spcBef>
              <a:spcAft>
                <a:spcPts val="0"/>
              </a:spcAft>
              <a:buNone/>
            </a:pPr>
            <a:r>
              <a:rPr lang="es"/>
              <a:t>La recolección de información nos permitirá:</a:t>
            </a:r>
            <a:endParaRPr/>
          </a:p>
          <a:p>
            <a:pPr indent="-311150" lvl="0" marL="457200" rtl="0" algn="l">
              <a:spcBef>
                <a:spcPts val="1200"/>
              </a:spcBef>
              <a:spcAft>
                <a:spcPts val="0"/>
              </a:spcAft>
              <a:buSzPts val="1300"/>
              <a:buChar char="●"/>
            </a:pPr>
            <a:r>
              <a:rPr lang="es"/>
              <a:t>No noticar como vulnerabilidades cosas que no lo son.</a:t>
            </a:r>
            <a:endParaRPr/>
          </a:p>
          <a:p>
            <a:pPr indent="-311150" lvl="0" marL="457200" rtl="0" algn="l">
              <a:spcBef>
                <a:spcPts val="0"/>
              </a:spcBef>
              <a:spcAft>
                <a:spcPts val="0"/>
              </a:spcAft>
              <a:buSzPts val="1300"/>
              <a:buChar char="●"/>
            </a:pPr>
            <a:r>
              <a:rPr lang="es"/>
              <a:t>Identicar procesos no conocidos por gerencia.</a:t>
            </a:r>
            <a:endParaRPr/>
          </a:p>
          <a:p>
            <a:pPr indent="-311150" lvl="0" marL="457200" rtl="0" algn="l">
              <a:spcBef>
                <a:spcPts val="0"/>
              </a:spcBef>
              <a:spcAft>
                <a:spcPts val="0"/>
              </a:spcAft>
              <a:buSzPts val="1300"/>
              <a:buChar char="●"/>
            </a:pPr>
            <a:r>
              <a:rPr lang="es"/>
              <a:t>Identicar cosas que faltan.</a:t>
            </a:r>
            <a:endParaRPr/>
          </a:p>
          <a:p>
            <a:pPr indent="-311150" lvl="0" marL="457200" rtl="0" algn="l">
              <a:spcBef>
                <a:spcPts val="0"/>
              </a:spcBef>
              <a:spcAft>
                <a:spcPts val="0"/>
              </a:spcAft>
              <a:buSzPts val="1300"/>
              <a:buChar char="●"/>
            </a:pPr>
            <a:r>
              <a:rPr lang="es"/>
              <a:t>Pistas e indicios sobre dónde están las vulnerabilidades reales.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YERSINIA</a:t>
            </a:r>
            <a:endParaRPr/>
          </a:p>
        </p:txBody>
      </p:sp>
      <p:sp>
        <p:nvSpPr>
          <p:cNvPr id="408" name="Google Shape;408;p63"/>
          <p:cNvSpPr txBox="1"/>
          <p:nvPr>
            <p:ph idx="1" type="body"/>
          </p:nvPr>
        </p:nvSpPr>
        <p:spPr>
          <a:xfrm>
            <a:off x="729450" y="2078875"/>
            <a:ext cx="3842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Su función básica es explotar vulnerabilidades conocidas de distintos protocolos de red; cubriendo un porcentaje muy importante de los protocolos de red comunes en entornos productivos.</a:t>
            </a:r>
            <a:endParaRPr/>
          </a:p>
          <a:p>
            <a:pPr indent="0" lvl="0" marL="0" rtl="0" algn="l">
              <a:spcBef>
                <a:spcPts val="1200"/>
              </a:spcBef>
              <a:spcAft>
                <a:spcPts val="1200"/>
              </a:spcAft>
              <a:buNone/>
            </a:pPr>
            <a:r>
              <a:rPr lang="es"/>
              <a:t>Es </a:t>
            </a:r>
            <a:r>
              <a:rPr lang="es"/>
              <a:t>capaz</a:t>
            </a:r>
            <a:r>
              <a:rPr lang="es"/>
              <a:t> de validar un ataque, </a:t>
            </a:r>
            <a:r>
              <a:rPr lang="es"/>
              <a:t>además</a:t>
            </a:r>
            <a:r>
              <a:rPr lang="es"/>
              <a:t> puede ejecutarlo.</a:t>
            </a:r>
            <a:endParaRPr/>
          </a:p>
        </p:txBody>
      </p:sp>
      <p:sp>
        <p:nvSpPr>
          <p:cNvPr id="409" name="Google Shape;409;p63"/>
          <p:cNvSpPr txBox="1"/>
          <p:nvPr>
            <p:ph idx="1" type="body"/>
          </p:nvPr>
        </p:nvSpPr>
        <p:spPr>
          <a:xfrm>
            <a:off x="4949750" y="2078875"/>
            <a:ext cx="3842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Tiene</a:t>
            </a:r>
            <a:r>
              <a:rPr lang="es"/>
              <a:t> tres modos de uso:</a:t>
            </a:r>
            <a:endParaRPr/>
          </a:p>
          <a:p>
            <a:pPr indent="-311150" lvl="0" marL="457200" rtl="0" algn="l">
              <a:spcBef>
                <a:spcPts val="1200"/>
              </a:spcBef>
              <a:spcAft>
                <a:spcPts val="0"/>
              </a:spcAft>
              <a:buSzPts val="1300"/>
              <a:buChar char="●"/>
            </a:pPr>
            <a:r>
              <a:rPr lang="es"/>
              <a:t>Línea</a:t>
            </a:r>
            <a:r>
              <a:rPr lang="es"/>
              <a:t> de comandos.</a:t>
            </a:r>
            <a:endParaRPr/>
          </a:p>
          <a:p>
            <a:pPr indent="-311150" lvl="0" marL="457200" rtl="0" algn="l">
              <a:spcBef>
                <a:spcPts val="0"/>
              </a:spcBef>
              <a:spcAft>
                <a:spcPts val="0"/>
              </a:spcAft>
              <a:buSzPts val="1300"/>
              <a:buChar char="●"/>
            </a:pPr>
            <a:r>
              <a:rPr lang="es"/>
              <a:t>U</a:t>
            </a:r>
            <a:r>
              <a:rPr lang="es"/>
              <a:t>tilizando comandos en ncurses.</a:t>
            </a:r>
            <a:endParaRPr/>
          </a:p>
          <a:p>
            <a:pPr indent="-311150" lvl="0" marL="457200" rtl="0" algn="l">
              <a:spcBef>
                <a:spcPts val="0"/>
              </a:spcBef>
              <a:spcAft>
                <a:spcPts val="0"/>
              </a:spcAft>
              <a:buSzPts val="1300"/>
              <a:buChar char="●"/>
            </a:pPr>
            <a:r>
              <a:rPr lang="es"/>
              <a:t>Interfaz GTK para Yersinia</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Línea</a:t>
            </a:r>
            <a:r>
              <a:rPr lang="es"/>
              <a:t> de comandos</a:t>
            </a:r>
            <a:endParaRPr/>
          </a:p>
        </p:txBody>
      </p:sp>
      <p:sp>
        <p:nvSpPr>
          <p:cNvPr id="415" name="Google Shape;415;p64"/>
          <p:cNvSpPr txBox="1"/>
          <p:nvPr>
            <p:ph idx="1" type="body"/>
          </p:nvPr>
        </p:nvSpPr>
        <p:spPr>
          <a:xfrm>
            <a:off x="729450" y="2078875"/>
            <a:ext cx="7688700" cy="399000"/>
          </a:xfrm>
          <a:prstGeom prst="rect">
            <a:avLst/>
          </a:prstGeom>
          <a:solidFill>
            <a:srgbClr val="FFF2CC"/>
          </a:solidFill>
        </p:spPr>
        <p:txBody>
          <a:bodyPr anchorCtr="0" anchor="t" bIns="91425" lIns="91425" spcFirstLastPara="1" rIns="91425" wrap="square" tIns="91425">
            <a:normAutofit/>
          </a:bodyPr>
          <a:lstStyle/>
          <a:p>
            <a:pPr indent="0" lvl="0" marL="0" rtl="0" algn="l">
              <a:spcBef>
                <a:spcPts val="0"/>
              </a:spcBef>
              <a:spcAft>
                <a:spcPts val="1200"/>
              </a:spcAft>
              <a:buNone/>
            </a:pPr>
            <a:r>
              <a:rPr lang="es"/>
              <a:t>yersinia protocolo -attack ataque opcionesataque </a:t>
            </a:r>
            <a:endParaRPr/>
          </a:p>
        </p:txBody>
      </p:sp>
      <p:pic>
        <p:nvPicPr>
          <p:cNvPr id="416" name="Google Shape;416;p64"/>
          <p:cNvPicPr preferRelativeResize="0"/>
          <p:nvPr/>
        </p:nvPicPr>
        <p:blipFill>
          <a:blip r:embed="rId3">
            <a:alphaModFix/>
          </a:blip>
          <a:stretch>
            <a:fillRect/>
          </a:stretch>
        </p:blipFill>
        <p:spPr>
          <a:xfrm>
            <a:off x="729450" y="2952500"/>
            <a:ext cx="4014925" cy="896450"/>
          </a:xfrm>
          <a:prstGeom prst="rect">
            <a:avLst/>
          </a:prstGeom>
          <a:noFill/>
          <a:ln>
            <a:noFill/>
          </a:ln>
        </p:spPr>
      </p:pic>
      <p:sp>
        <p:nvSpPr>
          <p:cNvPr id="417" name="Google Shape;417;p64"/>
          <p:cNvSpPr txBox="1"/>
          <p:nvPr/>
        </p:nvSpPr>
        <p:spPr>
          <a:xfrm>
            <a:off x="5084725" y="2840875"/>
            <a:ext cx="3516900" cy="18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accent1"/>
                </a:solidFill>
                <a:latin typeface="Lato"/>
                <a:ea typeface="Lato"/>
                <a:cs typeface="Lato"/>
                <a:sym typeface="Lato"/>
              </a:rPr>
              <a:t>Dónde</a:t>
            </a:r>
            <a:r>
              <a:rPr lang="es" sz="1300">
                <a:solidFill>
                  <a:schemeClr val="accent1"/>
                </a:solidFill>
                <a:latin typeface="Lato"/>
                <a:ea typeface="Lato"/>
                <a:cs typeface="Lato"/>
                <a:sym typeface="Lato"/>
              </a:rPr>
              <a:t> protocolo corresponde con el protocolo que vamos a atacar, ataque con un número que </a:t>
            </a:r>
            <a:r>
              <a:rPr lang="es" sz="1300">
                <a:solidFill>
                  <a:schemeClr val="accent1"/>
                </a:solidFill>
                <a:latin typeface="Lato"/>
                <a:ea typeface="Lato"/>
                <a:cs typeface="Lato"/>
                <a:sym typeface="Lato"/>
              </a:rPr>
              <a:t>identifica</a:t>
            </a:r>
            <a:r>
              <a:rPr lang="es" sz="1300">
                <a:solidFill>
                  <a:schemeClr val="accent1"/>
                </a:solidFill>
                <a:latin typeface="Lato"/>
                <a:ea typeface="Lato"/>
                <a:cs typeface="Lato"/>
                <a:sym typeface="Lato"/>
              </a:rPr>
              <a:t> al ataque, y que obtenemos en la página del manual –man– de yersinia, y </a:t>
            </a:r>
            <a:r>
              <a:rPr lang="es" sz="1300">
                <a:solidFill>
                  <a:schemeClr val="accent1"/>
                </a:solidFill>
                <a:latin typeface="Lato"/>
                <a:ea typeface="Lato"/>
                <a:cs typeface="Lato"/>
                <a:sym typeface="Lato"/>
              </a:rPr>
              <a:t>opcionesataque</a:t>
            </a:r>
            <a:r>
              <a:rPr lang="es" sz="1300">
                <a:solidFill>
                  <a:schemeClr val="accent1"/>
                </a:solidFill>
                <a:latin typeface="Lato"/>
                <a:ea typeface="Lato"/>
                <a:cs typeface="Lato"/>
                <a:sym typeface="Lato"/>
              </a:rPr>
              <a:t> son una serie de opciones del ataque que dependen del ataque, y son </a:t>
            </a:r>
            <a:r>
              <a:rPr lang="es" sz="1300">
                <a:solidFill>
                  <a:schemeClr val="accent1"/>
                </a:solidFill>
                <a:latin typeface="Lato"/>
                <a:ea typeface="Lato"/>
                <a:cs typeface="Lato"/>
                <a:sym typeface="Lato"/>
              </a:rPr>
              <a:t>específicas</a:t>
            </a:r>
            <a:r>
              <a:rPr lang="es" sz="1300">
                <a:solidFill>
                  <a:schemeClr val="accent1"/>
                </a:solidFill>
                <a:latin typeface="Lato"/>
                <a:ea typeface="Lato"/>
                <a:cs typeface="Lato"/>
                <a:sym typeface="Lato"/>
              </a:rPr>
              <a:t> para cada uno de estos</a:t>
            </a:r>
            <a:endParaRPr sz="1300">
              <a:solidFill>
                <a:schemeClr val="accent1"/>
              </a:solidFill>
              <a:latin typeface="Lato"/>
              <a:ea typeface="Lato"/>
              <a:cs typeface="Lato"/>
              <a:sym typeface="La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5"/>
          <p:cNvSpPr txBox="1"/>
          <p:nvPr>
            <p:ph type="title"/>
          </p:nvPr>
        </p:nvSpPr>
        <p:spPr>
          <a:xfrm>
            <a:off x="1671200" y="690800"/>
            <a:ext cx="1517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N</a:t>
            </a:r>
            <a:r>
              <a:rPr lang="es"/>
              <a:t>curses</a:t>
            </a:r>
            <a:endParaRPr/>
          </a:p>
        </p:txBody>
      </p:sp>
      <p:pic>
        <p:nvPicPr>
          <p:cNvPr id="423" name="Google Shape;423;p65"/>
          <p:cNvPicPr preferRelativeResize="0"/>
          <p:nvPr/>
        </p:nvPicPr>
        <p:blipFill>
          <a:blip r:embed="rId3">
            <a:alphaModFix/>
          </a:blip>
          <a:stretch>
            <a:fillRect/>
          </a:stretch>
        </p:blipFill>
        <p:spPr>
          <a:xfrm>
            <a:off x="245553" y="1396175"/>
            <a:ext cx="4911149" cy="3542076"/>
          </a:xfrm>
          <a:prstGeom prst="rect">
            <a:avLst/>
          </a:prstGeom>
          <a:noFill/>
          <a:ln>
            <a:noFill/>
          </a:ln>
        </p:spPr>
      </p:pic>
      <p:sp>
        <p:nvSpPr>
          <p:cNvPr id="424" name="Google Shape;424;p65"/>
          <p:cNvSpPr txBox="1"/>
          <p:nvPr/>
        </p:nvSpPr>
        <p:spPr>
          <a:xfrm>
            <a:off x="5555150" y="1608350"/>
            <a:ext cx="3344400" cy="150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accent1"/>
                </a:solidFill>
                <a:latin typeface="Lato"/>
                <a:ea typeface="Lato"/>
                <a:cs typeface="Lato"/>
                <a:sym typeface="Lato"/>
              </a:rPr>
              <a:t>Es un modo muy práctico y fácil de utilizar, tanto en local como en remoto a través de consola ssh. </a:t>
            </a:r>
            <a:endParaRPr sz="1300">
              <a:solidFill>
                <a:schemeClr val="accent1"/>
              </a:solidFill>
              <a:latin typeface="Lato"/>
              <a:ea typeface="Lato"/>
              <a:cs typeface="Lato"/>
              <a:sym typeface="Lato"/>
            </a:endParaRPr>
          </a:p>
          <a:p>
            <a:pPr indent="0" lvl="0" marL="0" rtl="0" algn="l">
              <a:spcBef>
                <a:spcPts val="0"/>
              </a:spcBef>
              <a:spcAft>
                <a:spcPts val="0"/>
              </a:spcAft>
              <a:buNone/>
            </a:pPr>
            <a:r>
              <a:rPr lang="es" sz="1300">
                <a:solidFill>
                  <a:schemeClr val="accent1"/>
                </a:solidFill>
                <a:latin typeface="Lato"/>
                <a:ea typeface="Lato"/>
                <a:cs typeface="Lato"/>
                <a:sym typeface="Lato"/>
              </a:rPr>
              <a:t>Una desventaja es que Ncurses hace difícil crear scripts.</a:t>
            </a:r>
            <a:endParaRPr sz="1300">
              <a:solidFill>
                <a:schemeClr val="accent1"/>
              </a:solidFill>
              <a:latin typeface="Lato"/>
              <a:ea typeface="Lato"/>
              <a:cs typeface="Lato"/>
              <a:sym typeface="La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66"/>
          <p:cNvSpPr txBox="1"/>
          <p:nvPr>
            <p:ph type="title"/>
          </p:nvPr>
        </p:nvSpPr>
        <p:spPr>
          <a:xfrm>
            <a:off x="1707425" y="714975"/>
            <a:ext cx="27852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GTK para Yersinia</a:t>
            </a:r>
            <a:endParaRPr/>
          </a:p>
        </p:txBody>
      </p:sp>
      <p:pic>
        <p:nvPicPr>
          <p:cNvPr id="430" name="Google Shape;430;p66"/>
          <p:cNvPicPr preferRelativeResize="0"/>
          <p:nvPr/>
        </p:nvPicPr>
        <p:blipFill>
          <a:blip r:embed="rId3">
            <a:alphaModFix/>
          </a:blip>
          <a:stretch>
            <a:fillRect/>
          </a:stretch>
        </p:blipFill>
        <p:spPr>
          <a:xfrm>
            <a:off x="286325" y="1565050"/>
            <a:ext cx="4939326" cy="3182500"/>
          </a:xfrm>
          <a:prstGeom prst="rect">
            <a:avLst/>
          </a:prstGeom>
          <a:noFill/>
          <a:ln>
            <a:noFill/>
          </a:ln>
        </p:spPr>
      </p:pic>
      <p:sp>
        <p:nvSpPr>
          <p:cNvPr id="431" name="Google Shape;431;p66"/>
          <p:cNvSpPr txBox="1"/>
          <p:nvPr/>
        </p:nvSpPr>
        <p:spPr>
          <a:xfrm>
            <a:off x="5434400" y="1620425"/>
            <a:ext cx="3368700" cy="31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accent1"/>
                </a:solidFill>
                <a:latin typeface="Lato"/>
                <a:ea typeface="Lato"/>
                <a:cs typeface="Lato"/>
                <a:sym typeface="Lato"/>
              </a:rPr>
              <a:t>Los ataques disponibles con Yersinia son:</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s" sz="1300">
                <a:solidFill>
                  <a:schemeClr val="accent1"/>
                </a:solidFill>
                <a:latin typeface="Lato"/>
                <a:ea typeface="Lato"/>
                <a:cs typeface="Lato"/>
                <a:sym typeface="Lato"/>
              </a:rPr>
              <a:t>IEEE 802.1Q </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s" sz="1300">
                <a:solidFill>
                  <a:schemeClr val="accent1"/>
                </a:solidFill>
                <a:latin typeface="Lato"/>
                <a:ea typeface="Lato"/>
                <a:cs typeface="Lato"/>
                <a:sym typeface="Lato"/>
              </a:rPr>
              <a:t>IEEE 802.1X </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s" sz="1300">
                <a:solidFill>
                  <a:schemeClr val="accent1"/>
                </a:solidFill>
                <a:latin typeface="Lato"/>
                <a:ea typeface="Lato"/>
                <a:cs typeface="Lato"/>
                <a:sym typeface="Lato"/>
              </a:rPr>
              <a:t>Cisco Discovery Protocol (CDP)</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s" sz="1300">
                <a:solidFill>
                  <a:schemeClr val="accent1"/>
                </a:solidFill>
                <a:latin typeface="Lato"/>
                <a:ea typeface="Lato"/>
                <a:cs typeface="Lato"/>
                <a:sym typeface="Lato"/>
              </a:rPr>
              <a:t>Dynamic Host Conguration Protocol (DHCP)</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s" sz="1300">
                <a:solidFill>
                  <a:schemeClr val="accent1"/>
                </a:solidFill>
                <a:latin typeface="Lato"/>
                <a:ea typeface="Lato"/>
                <a:cs typeface="Lato"/>
                <a:sym typeface="Lato"/>
              </a:rPr>
              <a:t>Dynamic Trunking Protocol (DTP)</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s" sz="1300">
                <a:solidFill>
                  <a:schemeClr val="accent1"/>
                </a:solidFill>
                <a:latin typeface="Lato"/>
                <a:ea typeface="Lato"/>
                <a:cs typeface="Lato"/>
                <a:sym typeface="Lato"/>
              </a:rPr>
              <a:t> Hot Standby Router Protocol (HSRP) </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s" sz="1300">
                <a:solidFill>
                  <a:schemeClr val="accent1"/>
                </a:solidFill>
                <a:latin typeface="Lato"/>
                <a:ea typeface="Lato"/>
                <a:cs typeface="Lato"/>
                <a:sym typeface="Lato"/>
              </a:rPr>
              <a:t>Inter-Switch Link Protocol (ISL</a:t>
            </a:r>
            <a:r>
              <a:rPr lang="es" sz="1300">
                <a:solidFill>
                  <a:schemeClr val="accent1"/>
                </a:solidFill>
                <a:latin typeface="Lato"/>
                <a:ea typeface="Lato"/>
                <a:cs typeface="Lato"/>
                <a:sym typeface="Lato"/>
              </a:rPr>
              <a:t>)</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s" sz="1300">
                <a:solidFill>
                  <a:schemeClr val="accent1"/>
                </a:solidFill>
                <a:latin typeface="Lato"/>
                <a:ea typeface="Lato"/>
                <a:cs typeface="Lato"/>
                <a:sym typeface="Lato"/>
              </a:rPr>
              <a:t> Spanning Tree Protocol (STP)</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s" sz="1300">
                <a:solidFill>
                  <a:schemeClr val="accent1"/>
                </a:solidFill>
                <a:latin typeface="Lato"/>
                <a:ea typeface="Lato"/>
                <a:cs typeface="Lato"/>
                <a:sym typeface="Lato"/>
              </a:rPr>
              <a:t>VLAN Trunking Protocol (VTP) </a:t>
            </a:r>
            <a:endParaRPr sz="1300">
              <a:solidFill>
                <a:schemeClr val="accent1"/>
              </a:solidFill>
              <a:latin typeface="Lato"/>
              <a:ea typeface="Lato"/>
              <a:cs typeface="Lato"/>
              <a:sym typeface="La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7"/>
          <p:cNvSpPr txBox="1"/>
          <p:nvPr>
            <p:ph type="ctrTitle"/>
          </p:nvPr>
        </p:nvSpPr>
        <p:spPr>
          <a:xfrm>
            <a:off x="727950" y="2094475"/>
            <a:ext cx="7688100" cy="1483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a:t>CAPÍTULO 5</a:t>
            </a:r>
            <a:endParaRPr/>
          </a:p>
          <a:p>
            <a:pPr indent="0" lvl="0" marL="0" rtl="0" algn="ctr">
              <a:spcBef>
                <a:spcPts val="0"/>
              </a:spcBef>
              <a:spcAft>
                <a:spcPts val="0"/>
              </a:spcAft>
              <a:buNone/>
            </a:pPr>
            <a:r>
              <a:rPr lang="es"/>
              <a:t>ATAQUES A CONTRASEÑAS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Ataques a contraseñas</a:t>
            </a:r>
            <a:endParaRPr/>
          </a:p>
        </p:txBody>
      </p:sp>
      <p:sp>
        <p:nvSpPr>
          <p:cNvPr id="442" name="Google Shape;442;p68"/>
          <p:cNvSpPr txBox="1"/>
          <p:nvPr>
            <p:ph idx="1" type="body"/>
          </p:nvPr>
        </p:nvSpPr>
        <p:spPr>
          <a:xfrm>
            <a:off x="729450" y="2078875"/>
            <a:ext cx="7688700" cy="26148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
              <a:t>Fuerza bruta: Versión Hollywoodense no es efectiva en el mundo real.</a:t>
            </a:r>
            <a:endParaRPr/>
          </a:p>
          <a:p>
            <a:pPr indent="-311150" lvl="0" marL="457200" rtl="0" algn="l">
              <a:spcBef>
                <a:spcPts val="1000"/>
              </a:spcBef>
              <a:spcAft>
                <a:spcPts val="0"/>
              </a:spcAft>
              <a:buSzPts val="1300"/>
              <a:buChar char="●"/>
            </a:pPr>
            <a:r>
              <a:rPr lang="es"/>
              <a:t>Ingeniería social: Claves débiles basadas en datos personales; post-its con contraseñas.</a:t>
            </a:r>
            <a:endParaRPr/>
          </a:p>
          <a:p>
            <a:pPr indent="-311150" lvl="0" marL="457200" rtl="0" algn="l">
              <a:spcBef>
                <a:spcPts val="1000"/>
              </a:spcBef>
              <a:spcAft>
                <a:spcPts val="0"/>
              </a:spcAft>
              <a:buSzPts val="1300"/>
              <a:buChar char="●"/>
            </a:pPr>
            <a:r>
              <a:rPr lang="es"/>
              <a:t>Ataque por diccionario: Uso de palabras clave dirigidas; efectivo en claves sencillas.</a:t>
            </a:r>
            <a:endParaRPr/>
          </a:p>
          <a:p>
            <a:pPr indent="-311150" lvl="0" marL="457200" rtl="0" algn="l">
              <a:spcBef>
                <a:spcPts val="1000"/>
              </a:spcBef>
              <a:spcAft>
                <a:spcPts val="0"/>
              </a:spcAft>
              <a:buSzPts val="1300"/>
              <a:buChar char="●"/>
            </a:pPr>
            <a:r>
              <a:rPr lang="es"/>
              <a:t>Ataque por rainbow tables: Precomputa claves cifradas; limitado por el uso de "salts" aleatorios.</a:t>
            </a:r>
            <a:endParaRPr/>
          </a:p>
          <a:p>
            <a:pPr indent="-311150" lvl="0" marL="457200" rtl="0" algn="l">
              <a:spcBef>
                <a:spcPts val="1000"/>
              </a:spcBef>
              <a:spcAft>
                <a:spcPts val="1000"/>
              </a:spcAft>
              <a:buSzPts val="1300"/>
              <a:buChar char="●"/>
            </a:pPr>
            <a:r>
              <a:rPr lang="es"/>
              <a:t>Vulnerabilidades específicas: Explotación de debilidades en la aplicación o protocolo.</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5.1 </a:t>
            </a:r>
            <a:r>
              <a:rPr lang="es"/>
              <a:t>FINDMYHASH</a:t>
            </a:r>
            <a:endParaRPr/>
          </a:p>
        </p:txBody>
      </p:sp>
      <p:sp>
        <p:nvSpPr>
          <p:cNvPr id="448" name="Google Shape;448;p69"/>
          <p:cNvSpPr txBox="1"/>
          <p:nvPr>
            <p:ph idx="1" type="body"/>
          </p:nvPr>
        </p:nvSpPr>
        <p:spPr>
          <a:xfrm>
            <a:off x="729450" y="193022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605"/>
              <a:buNone/>
            </a:pPr>
            <a:r>
              <a:rPr lang="es" sz="1315"/>
              <a:t>FINDMYHASH  es un script en Python para calcular hashes eficientemente.</a:t>
            </a:r>
            <a:endParaRPr sz="1315"/>
          </a:p>
          <a:p>
            <a:pPr indent="0" lvl="0" marL="0" rtl="0" algn="l">
              <a:spcBef>
                <a:spcPts val="1200"/>
              </a:spcBef>
              <a:spcAft>
                <a:spcPts val="0"/>
              </a:spcAft>
              <a:buSzPts val="605"/>
              <a:buNone/>
            </a:pPr>
            <a:r>
              <a:rPr lang="es" sz="1315"/>
              <a:t>Algoritmos Soportados: MD4, MD5, SHA1, SHA224, SHA256, SHA384, SHA512, RMD160, MYSQL, LDAP_MD5, LDAP_SHA1, CISCO7, JUNIPER, GOST, WHIRLPOOL, LM, NTLM.</a:t>
            </a:r>
            <a:endParaRPr sz="1315"/>
          </a:p>
          <a:p>
            <a:pPr indent="0" lvl="0" marL="0" rtl="0" algn="l">
              <a:spcBef>
                <a:spcPts val="1200"/>
              </a:spcBef>
              <a:spcAft>
                <a:spcPts val="0"/>
              </a:spcAft>
              <a:buSzPts val="605"/>
              <a:buNone/>
            </a:pPr>
            <a:r>
              <a:rPr lang="es" sz="1315"/>
              <a:t>Uso Práctico: Útil para encontrar contraseñas de usuarios, especialmente en MySQL.</a:t>
            </a:r>
            <a:endParaRPr sz="1315"/>
          </a:p>
          <a:p>
            <a:pPr indent="0" lvl="0" marL="0" rtl="0" algn="l">
              <a:spcBef>
                <a:spcPts val="1200"/>
              </a:spcBef>
              <a:spcAft>
                <a:spcPts val="0"/>
              </a:spcAft>
              <a:buNone/>
            </a:pPr>
            <a:r>
              <a:rPr lang="es" sz="1315"/>
              <a:t>Si se encuentra una clave de un usuario, es probable que o esa clave o una parecida la utilice para su cuenta ssh.</a:t>
            </a:r>
            <a:endParaRPr sz="1315"/>
          </a:p>
          <a:p>
            <a:pPr indent="0" lvl="0" marL="0" rtl="0" algn="l">
              <a:spcBef>
                <a:spcPts val="1200"/>
              </a:spcBef>
              <a:spcAft>
                <a:spcPts val="0"/>
              </a:spcAft>
              <a:buSzPts val="605"/>
              <a:buNone/>
            </a:pPr>
            <a:r>
              <a:rPr b="1" lang="es" sz="1315"/>
              <a:t>EJEMPLO DE USO:</a:t>
            </a:r>
            <a:endParaRPr b="1" sz="1315"/>
          </a:p>
          <a:p>
            <a:pPr indent="-312102" lvl="0" marL="457200" rtl="0" algn="l">
              <a:spcBef>
                <a:spcPts val="1200"/>
              </a:spcBef>
              <a:spcAft>
                <a:spcPts val="0"/>
              </a:spcAft>
              <a:buSzPts val="1315"/>
              <a:buChar char="●"/>
            </a:pPr>
            <a:r>
              <a:rPr lang="es" sz="1315"/>
              <a:t>findmyhash algoritmo -h valordehash</a:t>
            </a:r>
            <a:endParaRPr sz="1315"/>
          </a:p>
          <a:p>
            <a:pPr indent="-312102" lvl="0" marL="457200" rtl="0" algn="l">
              <a:spcBef>
                <a:spcPts val="0"/>
              </a:spcBef>
              <a:spcAft>
                <a:spcPts val="0"/>
              </a:spcAft>
              <a:buSzPts val="1315"/>
              <a:buChar char="●"/>
            </a:pPr>
            <a:r>
              <a:rPr lang="es" sz="1315"/>
              <a:t>findmyhash MD5 -h 916f4c31aaa35d6b867dae9a7f54270d -g</a:t>
            </a:r>
            <a:endParaRPr sz="1315"/>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5.2 HYDRA</a:t>
            </a:r>
            <a:endParaRPr/>
          </a:p>
        </p:txBody>
      </p:sp>
      <p:sp>
        <p:nvSpPr>
          <p:cNvPr id="454" name="Google Shape;454;p70"/>
          <p:cNvSpPr txBox="1"/>
          <p:nvPr>
            <p:ph idx="1" type="body"/>
          </p:nvPr>
        </p:nvSpPr>
        <p:spPr>
          <a:xfrm>
            <a:off x="729450" y="1809650"/>
            <a:ext cx="4690500" cy="277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Útil</a:t>
            </a:r>
            <a:r>
              <a:rPr lang="es"/>
              <a:t> para ataques de fuerza bruta, soporta varios protocolos.</a:t>
            </a:r>
            <a:endParaRPr/>
          </a:p>
          <a:p>
            <a:pPr indent="0" lvl="0" marL="0" rtl="0" algn="l">
              <a:spcBef>
                <a:spcPts val="0"/>
              </a:spcBef>
              <a:spcAft>
                <a:spcPts val="0"/>
              </a:spcAft>
              <a:buNone/>
            </a:pPr>
            <a:r>
              <a:rPr lang="es"/>
              <a:t>Una vez se lanza el programa se puede elegir que analizar</a:t>
            </a:r>
            <a:r>
              <a:rPr lang="es"/>
              <a:t>. Se puede usar IPv4/IPv6, se elige puerto y protocolo a usar.</a:t>
            </a:r>
            <a:endParaRPr/>
          </a:p>
          <a:p>
            <a:pPr indent="0" lvl="0" marL="0" rtl="0" algn="l">
              <a:spcBef>
                <a:spcPts val="0"/>
              </a:spcBef>
              <a:spcAft>
                <a:spcPts val="0"/>
              </a:spcAft>
              <a:buNone/>
            </a:pPr>
            <a:r>
              <a:t/>
            </a:r>
            <a:endParaRPr/>
          </a:p>
          <a:p>
            <a:pPr indent="-311150" lvl="0" marL="457200" rtl="0" algn="l">
              <a:spcBef>
                <a:spcPts val="0"/>
              </a:spcBef>
              <a:spcAft>
                <a:spcPts val="0"/>
              </a:spcAft>
              <a:buSzPts val="1300"/>
              <a:buChar char="●"/>
            </a:pPr>
            <a:r>
              <a:rPr lang="es"/>
              <a:t>Use SSL: Para pruebas a través de SSL. </a:t>
            </a:r>
            <a:endParaRPr/>
          </a:p>
          <a:p>
            <a:pPr indent="-311150" lvl="0" marL="457200" rtl="0" algn="l">
              <a:spcBef>
                <a:spcPts val="0"/>
              </a:spcBef>
              <a:spcAft>
                <a:spcPts val="0"/>
              </a:spcAft>
              <a:buSzPts val="1300"/>
              <a:buChar char="●"/>
            </a:pPr>
            <a:r>
              <a:rPr lang="es"/>
              <a:t>Show attemps: Muestra los intentos en la lengüeta de inicio. </a:t>
            </a:r>
            <a:endParaRPr/>
          </a:p>
          <a:p>
            <a:pPr indent="-311150" lvl="0" marL="457200" rtl="0" algn="l">
              <a:spcBef>
                <a:spcPts val="0"/>
              </a:spcBef>
              <a:spcAft>
                <a:spcPts val="0"/>
              </a:spcAft>
              <a:buSzPts val="1300"/>
              <a:buChar char="●"/>
            </a:pPr>
            <a:r>
              <a:rPr lang="es"/>
              <a:t>Be verbose: información adicional en la lengüeta de inicio. </a:t>
            </a:r>
            <a:endParaRPr/>
          </a:p>
          <a:p>
            <a:pPr indent="-311150" lvl="0" marL="457200" rtl="0" algn="l">
              <a:spcBef>
                <a:spcPts val="0"/>
              </a:spcBef>
              <a:spcAft>
                <a:spcPts val="0"/>
              </a:spcAft>
              <a:buSzPts val="1300"/>
              <a:buChar char="●"/>
            </a:pPr>
            <a:r>
              <a:rPr lang="es"/>
              <a:t>Debug: Información de depuración en la lengüeta de inicio. </a:t>
            </a:r>
            <a:endParaRPr/>
          </a:p>
        </p:txBody>
      </p:sp>
      <p:pic>
        <p:nvPicPr>
          <p:cNvPr id="455" name="Google Shape;455;p70"/>
          <p:cNvPicPr preferRelativeResize="0"/>
          <p:nvPr/>
        </p:nvPicPr>
        <p:blipFill>
          <a:blip r:embed="rId3">
            <a:alphaModFix/>
          </a:blip>
          <a:stretch>
            <a:fillRect/>
          </a:stretch>
        </p:blipFill>
        <p:spPr>
          <a:xfrm>
            <a:off x="5299732" y="1853850"/>
            <a:ext cx="3844268" cy="2415900"/>
          </a:xfrm>
          <a:prstGeom prst="rect">
            <a:avLst/>
          </a:prstGeom>
          <a:noFill/>
          <a:ln>
            <a:noFill/>
          </a:ln>
        </p:spPr>
      </p:pic>
      <p:sp>
        <p:nvSpPr>
          <p:cNvPr id="456" name="Google Shape;456;p70"/>
          <p:cNvSpPr txBox="1"/>
          <p:nvPr/>
        </p:nvSpPr>
        <p:spPr>
          <a:xfrm>
            <a:off x="6222700" y="4198050"/>
            <a:ext cx="29214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accent1"/>
                </a:solidFill>
                <a:latin typeface="Lato"/>
                <a:ea typeface="Lato"/>
                <a:cs typeface="Lato"/>
                <a:sym typeface="Lato"/>
              </a:rPr>
              <a:t>Protocolos que puede usar Hydra</a:t>
            </a:r>
            <a:endParaRPr sz="1300">
              <a:solidFill>
                <a:schemeClr val="accent1"/>
              </a:solidFill>
              <a:latin typeface="Lato"/>
              <a:ea typeface="Lato"/>
              <a:cs typeface="Lato"/>
              <a:sym typeface="Lat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71"/>
          <p:cNvSpPr txBox="1"/>
          <p:nvPr>
            <p:ph idx="1" type="body"/>
          </p:nvPr>
        </p:nvSpPr>
        <p:spPr>
          <a:xfrm>
            <a:off x="0" y="3771900"/>
            <a:ext cx="3299100" cy="1371600"/>
          </a:xfrm>
          <a:prstGeom prst="rect">
            <a:avLst/>
          </a:prstGeom>
        </p:spPr>
        <p:txBody>
          <a:bodyPr anchorCtr="0" anchor="t" bIns="91425" lIns="91425" spcFirstLastPara="1" rIns="91425" wrap="square" tIns="91425">
            <a:normAutofit fontScale="85000" lnSpcReduction="20000"/>
          </a:bodyPr>
          <a:lstStyle/>
          <a:p>
            <a:pPr indent="0" lvl="0" marL="0" rtl="0" algn="just">
              <a:spcBef>
                <a:spcPts val="0"/>
              </a:spcBef>
              <a:spcAft>
                <a:spcPts val="0"/>
              </a:spcAft>
              <a:buNone/>
            </a:pPr>
            <a:r>
              <a:rPr lang="es"/>
              <a:t>Passwords:</a:t>
            </a:r>
            <a:endParaRPr/>
          </a:p>
          <a:p>
            <a:pPr indent="0" lvl="0" marL="0" rtl="0" algn="just">
              <a:spcBef>
                <a:spcPts val="0"/>
              </a:spcBef>
              <a:spcAft>
                <a:spcPts val="0"/>
              </a:spcAft>
              <a:buNone/>
            </a:pPr>
            <a:r>
              <a:rPr lang="es"/>
              <a:t>Colon separated file: Se puede indicar un fichero csv con usuarios y claves.</a:t>
            </a:r>
            <a:endParaRPr/>
          </a:p>
          <a:p>
            <a:pPr indent="0" lvl="0" marL="0" rtl="0" algn="just">
              <a:spcBef>
                <a:spcPts val="0"/>
              </a:spcBef>
              <a:spcAft>
                <a:spcPts val="0"/>
              </a:spcAft>
              <a:buNone/>
            </a:pPr>
            <a:r>
              <a:rPr lang="es"/>
              <a:t>Try login as password: Prueba el nombre de login como posible combinación de contraseña</a:t>
            </a:r>
            <a:endParaRPr/>
          </a:p>
          <a:p>
            <a:pPr indent="0" lvl="0" marL="0" rtl="0" algn="just">
              <a:spcBef>
                <a:spcPts val="0"/>
              </a:spcBef>
              <a:spcAft>
                <a:spcPts val="0"/>
              </a:spcAft>
              <a:buNone/>
            </a:pPr>
            <a:r>
              <a:rPr lang="es"/>
              <a:t>Try empty password: Prueba también con una clave vacía.</a:t>
            </a:r>
            <a:endParaRPr/>
          </a:p>
        </p:txBody>
      </p:sp>
      <p:pic>
        <p:nvPicPr>
          <p:cNvPr id="462" name="Google Shape;462;p71"/>
          <p:cNvPicPr preferRelativeResize="0"/>
          <p:nvPr/>
        </p:nvPicPr>
        <p:blipFill>
          <a:blip r:embed="rId3">
            <a:alphaModFix/>
          </a:blip>
          <a:stretch>
            <a:fillRect/>
          </a:stretch>
        </p:blipFill>
        <p:spPr>
          <a:xfrm>
            <a:off x="249562" y="476300"/>
            <a:ext cx="2799978" cy="3295600"/>
          </a:xfrm>
          <a:prstGeom prst="rect">
            <a:avLst/>
          </a:prstGeom>
          <a:noFill/>
          <a:ln>
            <a:noFill/>
          </a:ln>
        </p:spPr>
      </p:pic>
      <p:pic>
        <p:nvPicPr>
          <p:cNvPr id="463" name="Google Shape;463;p71"/>
          <p:cNvPicPr preferRelativeResize="0"/>
          <p:nvPr/>
        </p:nvPicPr>
        <p:blipFill>
          <a:blip r:embed="rId4">
            <a:alphaModFix/>
          </a:blip>
          <a:stretch>
            <a:fillRect/>
          </a:stretch>
        </p:blipFill>
        <p:spPr>
          <a:xfrm>
            <a:off x="6103775" y="476300"/>
            <a:ext cx="2975675" cy="3493825"/>
          </a:xfrm>
          <a:prstGeom prst="rect">
            <a:avLst/>
          </a:prstGeom>
          <a:noFill/>
          <a:ln>
            <a:noFill/>
          </a:ln>
        </p:spPr>
      </p:pic>
      <p:sp>
        <p:nvSpPr>
          <p:cNvPr id="464" name="Google Shape;464;p71"/>
          <p:cNvSpPr txBox="1"/>
          <p:nvPr/>
        </p:nvSpPr>
        <p:spPr>
          <a:xfrm>
            <a:off x="3814475" y="887975"/>
            <a:ext cx="2289300" cy="39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accent1"/>
                </a:solidFill>
                <a:latin typeface="Lato"/>
                <a:ea typeface="Lato"/>
                <a:cs typeface="Lato"/>
                <a:sym typeface="Lato"/>
              </a:rPr>
              <a:t>Tuning: Opciones para mejorar el rendimiento</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304800" lvl="0" marL="457200" rtl="0" algn="l">
              <a:spcBef>
                <a:spcPts val="0"/>
              </a:spcBef>
              <a:spcAft>
                <a:spcPts val="0"/>
              </a:spcAft>
              <a:buClr>
                <a:schemeClr val="accent1"/>
              </a:buClr>
              <a:buSzPts val="1200"/>
              <a:buFont typeface="Lato"/>
              <a:buChar char="●"/>
            </a:pPr>
            <a:r>
              <a:rPr lang="es" sz="1200">
                <a:solidFill>
                  <a:schemeClr val="accent1"/>
                </a:solidFill>
                <a:latin typeface="Lato"/>
                <a:ea typeface="Lato"/>
                <a:cs typeface="Lato"/>
                <a:sym typeface="Lato"/>
              </a:rPr>
              <a:t>Number of Tasks: Número de hilos a la vez, 36 por defecto. </a:t>
            </a:r>
            <a:endParaRPr sz="1200">
              <a:solidFill>
                <a:schemeClr val="accent1"/>
              </a:solidFill>
              <a:latin typeface="Lato"/>
              <a:ea typeface="Lato"/>
              <a:cs typeface="Lato"/>
              <a:sym typeface="Lato"/>
            </a:endParaRPr>
          </a:p>
          <a:p>
            <a:pPr indent="-304800" lvl="0" marL="457200" rtl="0" algn="l">
              <a:spcBef>
                <a:spcPts val="0"/>
              </a:spcBef>
              <a:spcAft>
                <a:spcPts val="0"/>
              </a:spcAft>
              <a:buClr>
                <a:schemeClr val="accent1"/>
              </a:buClr>
              <a:buSzPts val="1200"/>
              <a:buFont typeface="Lato"/>
              <a:buChar char="●"/>
            </a:pPr>
            <a:r>
              <a:rPr lang="es" sz="1200">
                <a:solidFill>
                  <a:schemeClr val="accent1"/>
                </a:solidFill>
                <a:latin typeface="Lato"/>
                <a:ea typeface="Lato"/>
                <a:cs typeface="Lato"/>
                <a:sym typeface="Lato"/>
              </a:rPr>
              <a:t>Timeout: Tiempo espera  para la respuesta un objetivo. 30s defecto.</a:t>
            </a:r>
            <a:endParaRPr sz="1200">
              <a:solidFill>
                <a:schemeClr val="accent1"/>
              </a:solidFill>
              <a:latin typeface="Lato"/>
              <a:ea typeface="Lato"/>
              <a:cs typeface="Lato"/>
              <a:sym typeface="Lato"/>
            </a:endParaRPr>
          </a:p>
          <a:p>
            <a:pPr indent="-304800" lvl="0" marL="457200" rtl="0" algn="l">
              <a:spcBef>
                <a:spcPts val="0"/>
              </a:spcBef>
              <a:spcAft>
                <a:spcPts val="0"/>
              </a:spcAft>
              <a:buClr>
                <a:schemeClr val="accent1"/>
              </a:buClr>
              <a:buSzPts val="1200"/>
              <a:buFont typeface="Lato"/>
              <a:buChar char="●"/>
            </a:pPr>
            <a:r>
              <a:rPr lang="es" sz="1200">
                <a:solidFill>
                  <a:schemeClr val="accent1"/>
                </a:solidFill>
                <a:latin typeface="Lato"/>
                <a:ea typeface="Lato"/>
                <a:cs typeface="Lato"/>
                <a:sym typeface="Lato"/>
              </a:rPr>
              <a:t>Exit after first found pair:  análisis termina  cuando login/password funciona.</a:t>
            </a:r>
            <a:endParaRPr sz="1200">
              <a:solidFill>
                <a:schemeClr val="accent1"/>
              </a:solidFill>
              <a:latin typeface="Lato"/>
              <a:ea typeface="Lato"/>
              <a:cs typeface="Lato"/>
              <a:sym typeface="Lato"/>
            </a:endParaRPr>
          </a:p>
          <a:p>
            <a:pPr indent="-304800" lvl="0" marL="457200" rtl="0" algn="l">
              <a:spcBef>
                <a:spcPts val="0"/>
              </a:spcBef>
              <a:spcAft>
                <a:spcPts val="0"/>
              </a:spcAft>
              <a:buClr>
                <a:schemeClr val="accent1"/>
              </a:buClr>
              <a:buSzPts val="1200"/>
              <a:buFont typeface="Lato"/>
              <a:buChar char="●"/>
            </a:pPr>
            <a:r>
              <a:rPr lang="es" sz="1200">
                <a:solidFill>
                  <a:schemeClr val="accent1"/>
                </a:solidFill>
                <a:latin typeface="Lato"/>
                <a:ea typeface="Lato"/>
                <a:cs typeface="Lato"/>
                <a:sym typeface="Lato"/>
              </a:rPr>
              <a:t>No proxy / HTTP Method / CONNECT Method: si no se tiene proxy, o si se conecta por HTTP o por CONNECT. </a:t>
            </a:r>
            <a:endParaRPr sz="1200">
              <a:solidFill>
                <a:schemeClr val="accent1"/>
              </a:solidFill>
              <a:latin typeface="Lato"/>
              <a:ea typeface="Lato"/>
              <a:cs typeface="Lato"/>
              <a:sym typeface="Lato"/>
            </a:endParaRPr>
          </a:p>
          <a:p>
            <a:pPr indent="-304800" lvl="0" marL="457200" rtl="0" algn="l">
              <a:spcBef>
                <a:spcPts val="0"/>
              </a:spcBef>
              <a:spcAft>
                <a:spcPts val="0"/>
              </a:spcAft>
              <a:buClr>
                <a:schemeClr val="accent1"/>
              </a:buClr>
              <a:buSzPts val="1200"/>
              <a:buFont typeface="Lato"/>
              <a:buChar char="●"/>
            </a:pPr>
            <a:r>
              <a:rPr lang="es" sz="1200">
                <a:solidFill>
                  <a:schemeClr val="accent1"/>
                </a:solidFill>
                <a:latin typeface="Lato"/>
                <a:ea typeface="Lato"/>
                <a:cs typeface="Lato"/>
                <a:sym typeface="Lato"/>
              </a:rPr>
              <a:t>Proxy: Dirección del proxy, en formato http://IP:puerto</a:t>
            </a:r>
            <a:endParaRPr sz="1200">
              <a:solidFill>
                <a:schemeClr val="accen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Instalación de Kali</a:t>
            </a:r>
            <a:endParaRPr/>
          </a:p>
        </p:txBody>
      </p:sp>
      <p:sp>
        <p:nvSpPr>
          <p:cNvPr id="122" name="Google Shape;122;p18"/>
          <p:cNvSpPr txBox="1"/>
          <p:nvPr>
            <p:ph idx="1" type="body"/>
          </p:nvPr>
        </p:nvSpPr>
        <p:spPr>
          <a:xfrm>
            <a:off x="729450" y="1868863"/>
            <a:ext cx="7688700" cy="10695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s" sz="1400"/>
              <a:t>Se debe especificar y confirmar la clave de root o superusuario del sistema y </a:t>
            </a:r>
            <a:r>
              <a:rPr lang="es" sz="1400"/>
              <a:t>también</a:t>
            </a:r>
            <a:r>
              <a:rPr lang="es" sz="1400"/>
              <a:t> se deberá crear un usuario con </a:t>
            </a:r>
            <a:r>
              <a:rPr lang="es" sz="1400"/>
              <a:t>permisos normales</a:t>
            </a:r>
            <a:r>
              <a:rPr lang="es" sz="1400"/>
              <a:t> para utilizarlos en lugar del usuario root. Se debe introducir el nombre y una contraseña para el usuario normal.</a:t>
            </a:r>
            <a:endParaRPr sz="1400"/>
          </a:p>
        </p:txBody>
      </p:sp>
      <p:pic>
        <p:nvPicPr>
          <p:cNvPr id="123" name="Google Shape;123;p18"/>
          <p:cNvPicPr preferRelativeResize="0"/>
          <p:nvPr/>
        </p:nvPicPr>
        <p:blipFill>
          <a:blip r:embed="rId3">
            <a:alphaModFix/>
          </a:blip>
          <a:stretch>
            <a:fillRect/>
          </a:stretch>
        </p:blipFill>
        <p:spPr>
          <a:xfrm>
            <a:off x="729450" y="2953375"/>
            <a:ext cx="3207399" cy="1995125"/>
          </a:xfrm>
          <a:prstGeom prst="rect">
            <a:avLst/>
          </a:prstGeom>
          <a:noFill/>
          <a:ln>
            <a:noFill/>
          </a:ln>
        </p:spPr>
      </p:pic>
      <p:pic>
        <p:nvPicPr>
          <p:cNvPr id="124" name="Google Shape;124;p18"/>
          <p:cNvPicPr preferRelativeResize="0"/>
          <p:nvPr/>
        </p:nvPicPr>
        <p:blipFill>
          <a:blip r:embed="rId4">
            <a:alphaModFix/>
          </a:blip>
          <a:stretch>
            <a:fillRect/>
          </a:stretch>
        </p:blipFill>
        <p:spPr>
          <a:xfrm>
            <a:off x="4411975" y="3050875"/>
            <a:ext cx="4351337" cy="18001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2"/>
          <p:cNvSpPr txBox="1"/>
          <p:nvPr>
            <p:ph idx="1" type="body"/>
          </p:nvPr>
        </p:nvSpPr>
        <p:spPr>
          <a:xfrm>
            <a:off x="94950" y="4338500"/>
            <a:ext cx="3541200" cy="6228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s"/>
              <a:t>Specific: tenemos algunos parámetros </a:t>
            </a:r>
            <a:r>
              <a:rPr lang="es"/>
              <a:t>específicos</a:t>
            </a:r>
            <a:r>
              <a:rPr lang="es"/>
              <a:t> de algunos protocolos</a:t>
            </a:r>
            <a:endParaRPr/>
          </a:p>
        </p:txBody>
      </p:sp>
      <p:pic>
        <p:nvPicPr>
          <p:cNvPr id="470" name="Google Shape;470;p72"/>
          <p:cNvPicPr preferRelativeResize="0"/>
          <p:nvPr/>
        </p:nvPicPr>
        <p:blipFill>
          <a:blip r:embed="rId3">
            <a:alphaModFix/>
          </a:blip>
          <a:stretch>
            <a:fillRect/>
          </a:stretch>
        </p:blipFill>
        <p:spPr>
          <a:xfrm>
            <a:off x="217950" y="496550"/>
            <a:ext cx="3286900" cy="3841950"/>
          </a:xfrm>
          <a:prstGeom prst="rect">
            <a:avLst/>
          </a:prstGeom>
          <a:noFill/>
          <a:ln>
            <a:noFill/>
          </a:ln>
        </p:spPr>
      </p:pic>
      <p:pic>
        <p:nvPicPr>
          <p:cNvPr id="471" name="Google Shape;471;p72"/>
          <p:cNvPicPr preferRelativeResize="0"/>
          <p:nvPr/>
        </p:nvPicPr>
        <p:blipFill>
          <a:blip r:embed="rId4">
            <a:alphaModFix/>
          </a:blip>
          <a:stretch>
            <a:fillRect/>
          </a:stretch>
        </p:blipFill>
        <p:spPr>
          <a:xfrm>
            <a:off x="4736150" y="452449"/>
            <a:ext cx="3424300" cy="3989025"/>
          </a:xfrm>
          <a:prstGeom prst="rect">
            <a:avLst/>
          </a:prstGeom>
          <a:noFill/>
          <a:ln>
            <a:noFill/>
          </a:ln>
        </p:spPr>
      </p:pic>
      <p:sp>
        <p:nvSpPr>
          <p:cNvPr id="472" name="Google Shape;472;p72"/>
          <p:cNvSpPr txBox="1"/>
          <p:nvPr/>
        </p:nvSpPr>
        <p:spPr>
          <a:xfrm>
            <a:off x="4280250" y="4386350"/>
            <a:ext cx="40731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accent1"/>
                </a:solidFill>
                <a:latin typeface="Lato"/>
                <a:ea typeface="Lato"/>
                <a:cs typeface="Lato"/>
                <a:sym typeface="Lato"/>
              </a:rPr>
              <a:t>Start: tenemos las opciones de arranque, parada, grabar la salida y limpiar la ventana de salida.</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7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5.3 JOHN THE RIPPER</a:t>
            </a:r>
            <a:endParaRPr/>
          </a:p>
        </p:txBody>
      </p:sp>
      <p:sp>
        <p:nvSpPr>
          <p:cNvPr id="478" name="Google Shape;478;p73"/>
          <p:cNvSpPr txBox="1"/>
          <p:nvPr>
            <p:ph idx="1" type="body"/>
          </p:nvPr>
        </p:nvSpPr>
        <p:spPr>
          <a:xfrm>
            <a:off x="729450" y="2078875"/>
            <a:ext cx="3842700" cy="29022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es"/>
              <a:t>Funciona</a:t>
            </a:r>
            <a:r>
              <a:rPr lang="es"/>
              <a:t> sin conexión. Usa CUDA o OpenCL para atacar claves con mayor </a:t>
            </a:r>
            <a:r>
              <a:rPr lang="es"/>
              <a:t>eficiencia</a:t>
            </a:r>
            <a:r>
              <a:rPr lang="es"/>
              <a:t>. </a:t>
            </a:r>
            <a:endParaRPr/>
          </a:p>
          <a:p>
            <a:pPr indent="0" lvl="0" marL="0" rtl="0" algn="l">
              <a:spcBef>
                <a:spcPts val="0"/>
              </a:spcBef>
              <a:spcAft>
                <a:spcPts val="0"/>
              </a:spcAft>
              <a:buNone/>
            </a:pPr>
            <a:r>
              <a:rPr lang="es"/>
              <a:t>Soporta varios hashes: MD5, SHA1, LM y NTLM,y demás. </a:t>
            </a:r>
            <a:endParaRPr/>
          </a:p>
          <a:p>
            <a:pPr indent="0" lvl="0" marL="0" rtl="0" algn="l">
              <a:spcBef>
                <a:spcPts val="0"/>
              </a:spcBef>
              <a:spcAft>
                <a:spcPts val="0"/>
              </a:spcAft>
              <a:buNone/>
            </a:pPr>
            <a:r>
              <a:rPr lang="es"/>
              <a:t>Para ello se necesita el fichero con los hashes; para probar claves, las </a:t>
            </a:r>
            <a:r>
              <a:rPr lang="es"/>
              <a:t>codifica</a:t>
            </a:r>
            <a:r>
              <a:rPr lang="es"/>
              <a:t> como hashes, y </a:t>
            </a:r>
            <a:r>
              <a:rPr lang="es"/>
              <a:t>verifica</a:t>
            </a:r>
            <a:r>
              <a:rPr lang="es"/>
              <a:t> si coincide con el hash almacenado.</a:t>
            </a:r>
            <a:endParaRPr/>
          </a:p>
          <a:p>
            <a:pPr indent="0" lvl="0" marL="0" rtl="0" algn="l">
              <a:spcBef>
                <a:spcPts val="0"/>
              </a:spcBef>
              <a:spcAft>
                <a:spcPts val="0"/>
              </a:spcAft>
              <a:buNone/>
            </a:pPr>
            <a:r>
              <a:rPr lang="es"/>
              <a:t>Pulsando en “Options” , se puede elegir el modo de ataque. El modo por defecto hace primero el modo “Single</a:t>
            </a:r>
            <a:endParaRPr/>
          </a:p>
          <a:p>
            <a:pPr indent="0" lvl="0" marL="0" rtl="0" algn="l">
              <a:spcBef>
                <a:spcPts val="0"/>
              </a:spcBef>
              <a:spcAft>
                <a:spcPts val="0"/>
              </a:spcAft>
              <a:buNone/>
            </a:pPr>
            <a:r>
              <a:rPr lang="es"/>
              <a:t>Crack”, después el “Wordlist” y nalmente el “Incremental”. Se puede  alterar el comportamiento de estos modos, y especificar modos adicionales. Si entramos en “Single Crack” vemos las opciones de este modo.</a:t>
            </a:r>
            <a:endParaRPr/>
          </a:p>
          <a:p>
            <a:pPr indent="0" lvl="0" marL="0" rtl="0" algn="l">
              <a:spcBef>
                <a:spcPts val="0"/>
              </a:spcBef>
              <a:spcAft>
                <a:spcPts val="0"/>
              </a:spcAft>
              <a:buNone/>
            </a:pPr>
            <a:r>
              <a:t/>
            </a:r>
            <a:endParaRPr/>
          </a:p>
        </p:txBody>
      </p:sp>
      <p:pic>
        <p:nvPicPr>
          <p:cNvPr id="479" name="Google Shape;479;p73"/>
          <p:cNvPicPr preferRelativeResize="0"/>
          <p:nvPr/>
        </p:nvPicPr>
        <p:blipFill>
          <a:blip r:embed="rId3">
            <a:alphaModFix/>
          </a:blip>
          <a:stretch>
            <a:fillRect/>
          </a:stretch>
        </p:blipFill>
        <p:spPr>
          <a:xfrm>
            <a:off x="4812118" y="1244175"/>
            <a:ext cx="4331882" cy="3380024"/>
          </a:xfrm>
          <a:prstGeom prst="rect">
            <a:avLst/>
          </a:prstGeom>
          <a:noFill/>
          <a:ln>
            <a:noFill/>
          </a:ln>
        </p:spPr>
      </p:pic>
      <p:sp>
        <p:nvSpPr>
          <p:cNvPr id="480" name="Google Shape;480;p73"/>
          <p:cNvSpPr txBox="1"/>
          <p:nvPr/>
        </p:nvSpPr>
        <p:spPr>
          <a:xfrm>
            <a:off x="5241575" y="4693675"/>
            <a:ext cx="3577500" cy="287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300">
                <a:solidFill>
                  <a:schemeClr val="accent1"/>
                </a:solidFill>
                <a:latin typeface="Lato"/>
                <a:ea typeface="Lato"/>
                <a:cs typeface="Lato"/>
                <a:sym typeface="Lato"/>
              </a:rPr>
              <a:t>Ventana que aparecer al ejecutar “johnny”</a:t>
            </a:r>
            <a:endParaRPr sz="1300">
              <a:solidFill>
                <a:schemeClr val="accent1"/>
              </a:solidFill>
              <a:latin typeface="Lato"/>
              <a:ea typeface="Lato"/>
              <a:cs typeface="Lato"/>
              <a:sym typeface="Lat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74"/>
          <p:cNvSpPr txBox="1"/>
          <p:nvPr>
            <p:ph idx="1" type="body"/>
          </p:nvPr>
        </p:nvSpPr>
        <p:spPr>
          <a:xfrm>
            <a:off x="233925" y="4176800"/>
            <a:ext cx="3842700" cy="600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s"/>
              <a:t>Permite que caigan las claves más fáciles de forma casi instantánea</a:t>
            </a:r>
            <a:endParaRPr/>
          </a:p>
        </p:txBody>
      </p:sp>
      <p:pic>
        <p:nvPicPr>
          <p:cNvPr id="486" name="Google Shape;486;p74"/>
          <p:cNvPicPr preferRelativeResize="0"/>
          <p:nvPr/>
        </p:nvPicPr>
        <p:blipFill>
          <a:blip r:embed="rId3">
            <a:alphaModFix/>
          </a:blip>
          <a:stretch>
            <a:fillRect/>
          </a:stretch>
        </p:blipFill>
        <p:spPr>
          <a:xfrm>
            <a:off x="0" y="483375"/>
            <a:ext cx="4431200" cy="3474626"/>
          </a:xfrm>
          <a:prstGeom prst="rect">
            <a:avLst/>
          </a:prstGeom>
          <a:noFill/>
          <a:ln>
            <a:noFill/>
          </a:ln>
        </p:spPr>
      </p:pic>
      <p:pic>
        <p:nvPicPr>
          <p:cNvPr id="487" name="Google Shape;487;p74"/>
          <p:cNvPicPr preferRelativeResize="0"/>
          <p:nvPr/>
        </p:nvPicPr>
        <p:blipFill>
          <a:blip r:embed="rId4">
            <a:alphaModFix/>
          </a:blip>
          <a:stretch>
            <a:fillRect/>
          </a:stretch>
        </p:blipFill>
        <p:spPr>
          <a:xfrm>
            <a:off x="4421118" y="483375"/>
            <a:ext cx="4722883" cy="3474625"/>
          </a:xfrm>
          <a:prstGeom prst="rect">
            <a:avLst/>
          </a:prstGeom>
          <a:noFill/>
          <a:ln>
            <a:noFill/>
          </a:ln>
        </p:spPr>
      </p:pic>
      <p:sp>
        <p:nvSpPr>
          <p:cNvPr id="488" name="Google Shape;488;p74"/>
          <p:cNvSpPr txBox="1"/>
          <p:nvPr/>
        </p:nvSpPr>
        <p:spPr>
          <a:xfrm>
            <a:off x="4572000" y="4176800"/>
            <a:ext cx="42768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solidFill>
                  <a:schemeClr val="accent1"/>
                </a:solidFill>
                <a:latin typeface="Lato"/>
                <a:ea typeface="Lato"/>
                <a:cs typeface="Lato"/>
                <a:sym typeface="Lato"/>
              </a:rPr>
              <a:t>El modo Wordlist es un modo diccionario, pudiendo seleccionar diccionarios externos, y reglas sobre los diccionarios</a:t>
            </a:r>
            <a:endParaRPr sz="1300">
              <a:solidFill>
                <a:schemeClr val="accent1"/>
              </a:solidFill>
              <a:latin typeface="Lato"/>
              <a:ea typeface="Lato"/>
              <a:cs typeface="Lato"/>
              <a:sym typeface="Lato"/>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75"/>
          <p:cNvSpPr txBox="1"/>
          <p:nvPr>
            <p:ph idx="1" type="body"/>
          </p:nvPr>
        </p:nvSpPr>
        <p:spPr>
          <a:xfrm>
            <a:off x="115000" y="4133675"/>
            <a:ext cx="4155300" cy="698700"/>
          </a:xfrm>
          <a:prstGeom prst="rect">
            <a:avLst/>
          </a:prstGeom>
        </p:spPr>
        <p:txBody>
          <a:bodyPr anchorCtr="0" anchor="t" bIns="91425" lIns="91425" spcFirstLastPara="1" rIns="91425" wrap="square" tIns="91425">
            <a:noAutofit/>
          </a:bodyPr>
          <a:lstStyle/>
          <a:p>
            <a:pPr indent="0" lvl="0" marL="0" rtl="0" algn="just">
              <a:lnSpc>
                <a:spcPct val="95000"/>
              </a:lnSpc>
              <a:spcBef>
                <a:spcPts val="0"/>
              </a:spcBef>
              <a:spcAft>
                <a:spcPts val="1200"/>
              </a:spcAft>
              <a:buSzPts val="935"/>
              <a:buNone/>
            </a:pPr>
            <a:r>
              <a:rPr lang="es" sz="1305"/>
              <a:t>El modo Incremental corresponde con la fuerza bruta, pudiendo aplicar máscaras, filtros y qué juegos de caracteres vamos a utilizar.</a:t>
            </a:r>
            <a:endParaRPr sz="1305"/>
          </a:p>
        </p:txBody>
      </p:sp>
      <p:pic>
        <p:nvPicPr>
          <p:cNvPr id="494" name="Google Shape;494;p75"/>
          <p:cNvPicPr preferRelativeResize="0"/>
          <p:nvPr/>
        </p:nvPicPr>
        <p:blipFill>
          <a:blip r:embed="rId3">
            <a:alphaModFix/>
          </a:blip>
          <a:stretch>
            <a:fillRect/>
          </a:stretch>
        </p:blipFill>
        <p:spPr>
          <a:xfrm>
            <a:off x="0" y="485925"/>
            <a:ext cx="4572001" cy="3342555"/>
          </a:xfrm>
          <a:prstGeom prst="rect">
            <a:avLst/>
          </a:prstGeom>
          <a:noFill/>
          <a:ln>
            <a:noFill/>
          </a:ln>
        </p:spPr>
      </p:pic>
      <p:pic>
        <p:nvPicPr>
          <p:cNvPr id="495" name="Google Shape;495;p75"/>
          <p:cNvPicPr preferRelativeResize="0"/>
          <p:nvPr/>
        </p:nvPicPr>
        <p:blipFill>
          <a:blip r:embed="rId4">
            <a:alphaModFix/>
          </a:blip>
          <a:stretch>
            <a:fillRect/>
          </a:stretch>
        </p:blipFill>
        <p:spPr>
          <a:xfrm>
            <a:off x="4633725" y="485925"/>
            <a:ext cx="4510275" cy="3285974"/>
          </a:xfrm>
          <a:prstGeom prst="rect">
            <a:avLst/>
          </a:prstGeom>
          <a:noFill/>
          <a:ln>
            <a:noFill/>
          </a:ln>
        </p:spPr>
      </p:pic>
      <p:sp>
        <p:nvSpPr>
          <p:cNvPr id="496" name="Google Shape;496;p75"/>
          <p:cNvSpPr txBox="1"/>
          <p:nvPr/>
        </p:nvSpPr>
        <p:spPr>
          <a:xfrm>
            <a:off x="4805526" y="4205975"/>
            <a:ext cx="3981300" cy="554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200">
                <a:solidFill>
                  <a:schemeClr val="accent1"/>
                </a:solidFill>
                <a:latin typeface="Lato"/>
                <a:ea typeface="Lato"/>
                <a:cs typeface="Lato"/>
                <a:sym typeface="Lato"/>
              </a:rPr>
              <a:t>Podemos incluir nuestros propios generadores, programados por nosotros.</a:t>
            </a:r>
            <a:endParaRPr sz="1200">
              <a:solidFill>
                <a:schemeClr val="accent1"/>
              </a:solidFill>
              <a:latin typeface="Lato"/>
              <a:ea typeface="Lato"/>
              <a:cs typeface="Lato"/>
              <a:sym typeface="Lato"/>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76"/>
          <p:cNvSpPr txBox="1"/>
          <p:nvPr>
            <p:ph idx="1" type="body"/>
          </p:nvPr>
        </p:nvSpPr>
        <p:spPr>
          <a:xfrm>
            <a:off x="154675" y="4178225"/>
            <a:ext cx="4416900" cy="597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935"/>
              <a:buNone/>
            </a:pPr>
            <a:r>
              <a:rPr lang="es" sz="1305"/>
              <a:t>Tenemos un modo de máscara, útil cuando hemos “pescado” unos caracteres al ver teclear la clave, pero no los tenemos todos</a:t>
            </a:r>
            <a:endParaRPr sz="1305"/>
          </a:p>
        </p:txBody>
      </p:sp>
      <p:pic>
        <p:nvPicPr>
          <p:cNvPr id="502" name="Google Shape;502;p76"/>
          <p:cNvPicPr preferRelativeResize="0"/>
          <p:nvPr/>
        </p:nvPicPr>
        <p:blipFill>
          <a:blip r:embed="rId3">
            <a:alphaModFix/>
          </a:blip>
          <a:stretch>
            <a:fillRect/>
          </a:stretch>
        </p:blipFill>
        <p:spPr>
          <a:xfrm>
            <a:off x="0" y="457200"/>
            <a:ext cx="4571700" cy="3377292"/>
          </a:xfrm>
          <a:prstGeom prst="rect">
            <a:avLst/>
          </a:prstGeom>
          <a:noFill/>
          <a:ln>
            <a:noFill/>
          </a:ln>
        </p:spPr>
      </p:pic>
      <p:pic>
        <p:nvPicPr>
          <p:cNvPr id="503" name="Google Shape;503;p76"/>
          <p:cNvPicPr preferRelativeResize="0"/>
          <p:nvPr/>
        </p:nvPicPr>
        <p:blipFill>
          <a:blip r:embed="rId4">
            <a:alphaModFix/>
          </a:blip>
          <a:stretch>
            <a:fillRect/>
          </a:stretch>
        </p:blipFill>
        <p:spPr>
          <a:xfrm>
            <a:off x="4642875" y="457200"/>
            <a:ext cx="4501126" cy="3304800"/>
          </a:xfrm>
          <a:prstGeom prst="rect">
            <a:avLst/>
          </a:prstGeom>
          <a:noFill/>
          <a:ln>
            <a:noFill/>
          </a:ln>
        </p:spPr>
      </p:pic>
      <p:sp>
        <p:nvSpPr>
          <p:cNvPr id="504" name="Google Shape;504;p76"/>
          <p:cNvSpPr txBox="1"/>
          <p:nvPr/>
        </p:nvSpPr>
        <p:spPr>
          <a:xfrm>
            <a:off x="4772588" y="4095575"/>
            <a:ext cx="4241700" cy="7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accent1"/>
                </a:solidFill>
                <a:latin typeface="Lato"/>
                <a:ea typeface="Lato"/>
                <a:cs typeface="Lato"/>
                <a:sym typeface="Lato"/>
              </a:rPr>
              <a:t>Tenemos un modo predictivo, basado en cadenas de Markov, que funciona muy bien para claves </a:t>
            </a:r>
            <a:r>
              <a:rPr lang="es" sz="1300">
                <a:solidFill>
                  <a:schemeClr val="accent1"/>
                </a:solidFill>
                <a:latin typeface="Lato"/>
                <a:ea typeface="Lato"/>
                <a:cs typeface="Lato"/>
                <a:sym typeface="Lato"/>
              </a:rPr>
              <a:t>“</a:t>
            </a:r>
            <a:r>
              <a:rPr lang="es" sz="1300">
                <a:solidFill>
                  <a:schemeClr val="accent1"/>
                </a:solidFill>
                <a:latin typeface="Lato"/>
                <a:ea typeface="Lato"/>
                <a:cs typeface="Lato"/>
                <a:sym typeface="Lato"/>
              </a:rPr>
              <a:t>aparentemente” aleatorias pero tecleadas por un humano</a:t>
            </a:r>
            <a:endParaRPr sz="1300">
              <a:solidFill>
                <a:schemeClr val="accent1"/>
              </a:solidFill>
              <a:latin typeface="Lato"/>
              <a:ea typeface="Lato"/>
              <a:cs typeface="Lato"/>
              <a:sym typeface="Lato"/>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77"/>
          <p:cNvSpPr txBox="1"/>
          <p:nvPr>
            <p:ph idx="1" type="body"/>
          </p:nvPr>
        </p:nvSpPr>
        <p:spPr>
          <a:xfrm>
            <a:off x="551075" y="4137500"/>
            <a:ext cx="3560700" cy="688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P</a:t>
            </a:r>
            <a:r>
              <a:rPr lang="es"/>
              <a:t>redicción de claves por PRINCE</a:t>
            </a:r>
            <a:endParaRPr/>
          </a:p>
        </p:txBody>
      </p:sp>
      <p:pic>
        <p:nvPicPr>
          <p:cNvPr id="510" name="Google Shape;510;p77"/>
          <p:cNvPicPr preferRelativeResize="0"/>
          <p:nvPr/>
        </p:nvPicPr>
        <p:blipFill>
          <a:blip r:embed="rId3">
            <a:alphaModFix/>
          </a:blip>
          <a:stretch>
            <a:fillRect/>
          </a:stretch>
        </p:blipFill>
        <p:spPr>
          <a:xfrm>
            <a:off x="0" y="467975"/>
            <a:ext cx="4571999" cy="3331923"/>
          </a:xfrm>
          <a:prstGeom prst="rect">
            <a:avLst/>
          </a:prstGeom>
          <a:noFill/>
          <a:ln>
            <a:noFill/>
          </a:ln>
        </p:spPr>
      </p:pic>
      <p:pic>
        <p:nvPicPr>
          <p:cNvPr id="511" name="Google Shape;511;p77"/>
          <p:cNvPicPr preferRelativeResize="0"/>
          <p:nvPr/>
        </p:nvPicPr>
        <p:blipFill>
          <a:blip r:embed="rId4">
            <a:alphaModFix/>
          </a:blip>
          <a:stretch>
            <a:fillRect/>
          </a:stretch>
        </p:blipFill>
        <p:spPr>
          <a:xfrm>
            <a:off x="4755950" y="467975"/>
            <a:ext cx="4388049" cy="3417550"/>
          </a:xfrm>
          <a:prstGeom prst="rect">
            <a:avLst/>
          </a:prstGeom>
          <a:noFill/>
          <a:ln>
            <a:noFill/>
          </a:ln>
        </p:spPr>
      </p:pic>
      <p:sp>
        <p:nvSpPr>
          <p:cNvPr id="512" name="Google Shape;512;p77"/>
          <p:cNvSpPr txBox="1"/>
          <p:nvPr/>
        </p:nvSpPr>
        <p:spPr>
          <a:xfrm>
            <a:off x="4845150" y="4205750"/>
            <a:ext cx="4003800" cy="6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accent1"/>
                </a:solidFill>
                <a:latin typeface="Lato"/>
                <a:ea typeface="Lato"/>
                <a:cs typeface="Lato"/>
                <a:sym typeface="Lato"/>
              </a:rPr>
              <a:t>Utilizar Johnny es tan simple como entrar en “File”, seleccionar el chero con los hashes, y pulsar “Start new attack”</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78"/>
          <p:cNvSpPr txBox="1"/>
          <p:nvPr>
            <p:ph type="ctrTitle"/>
          </p:nvPr>
        </p:nvSpPr>
        <p:spPr>
          <a:xfrm>
            <a:off x="727950" y="2082650"/>
            <a:ext cx="7688100" cy="1535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a:t>CAPÍTULO 6</a:t>
            </a:r>
            <a:endParaRPr/>
          </a:p>
          <a:p>
            <a:pPr indent="0" lvl="0" marL="0" rtl="0" algn="ctr">
              <a:spcBef>
                <a:spcPts val="0"/>
              </a:spcBef>
              <a:spcAft>
                <a:spcPts val="0"/>
              </a:spcAft>
              <a:buNone/>
            </a:pPr>
            <a:r>
              <a:rPr lang="es"/>
              <a:t>AUDITORIAS</a:t>
            </a:r>
            <a:r>
              <a:rPr lang="es"/>
              <a:t> A REDES WIFI</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7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Auditorias a redes Wifi</a:t>
            </a:r>
            <a:endParaRPr/>
          </a:p>
        </p:txBody>
      </p:sp>
      <p:sp>
        <p:nvSpPr>
          <p:cNvPr id="523" name="Google Shape;523;p79"/>
          <p:cNvSpPr txBox="1"/>
          <p:nvPr>
            <p:ph idx="1" type="body"/>
          </p:nvPr>
        </p:nvSpPr>
        <p:spPr>
          <a:xfrm>
            <a:off x="729450" y="2078875"/>
            <a:ext cx="7791600" cy="2606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
              <a:t>La auditoría de seguridad resalta la crítica importancia de examinar las redes Wi-Fi. Estas redes suelen albergar sistemas no reconocidos incluso por los administradores de sistemas, y una vez comprometidas, brindan acceso directo a la red interna sin atravesar firewalls.</a:t>
            </a:r>
            <a:endParaRPr/>
          </a:p>
          <a:p>
            <a:pPr indent="-311150" lvl="0" marL="457200" rtl="0" algn="l">
              <a:spcBef>
                <a:spcPts val="1000"/>
              </a:spcBef>
              <a:spcAft>
                <a:spcPts val="0"/>
              </a:spcAft>
              <a:buSzPts val="1300"/>
              <a:buChar char="●"/>
            </a:pPr>
            <a:r>
              <a:rPr lang="es"/>
              <a:t>Aunque se aconseja diseñar las redes Wi-Fi como si estuvieran en la DMZ y emplear firewalls, en la práctica esto se realiza raramente.</a:t>
            </a:r>
            <a:endParaRPr/>
          </a:p>
          <a:p>
            <a:pPr indent="-311150" lvl="0" marL="457200" rtl="0" algn="l">
              <a:spcBef>
                <a:spcPts val="1000"/>
              </a:spcBef>
              <a:spcAft>
                <a:spcPts val="0"/>
              </a:spcAft>
              <a:buSzPts val="1300"/>
              <a:buChar char="●"/>
            </a:pPr>
            <a:r>
              <a:rPr lang="es"/>
              <a:t>Las redes Wi-Fi presentan un alto potencial de vulnerabilidad, siendo susceptibles a ataques como envenenamiento o suplantación de puntos de acceso. </a:t>
            </a:r>
            <a:endParaRPr/>
          </a:p>
          <a:p>
            <a:pPr indent="-311150" lvl="0" marL="457200" rtl="0" algn="l">
              <a:spcBef>
                <a:spcPts val="1000"/>
              </a:spcBef>
              <a:spcAft>
                <a:spcPts val="1000"/>
              </a:spcAft>
              <a:buSzPts val="1300"/>
              <a:buChar char="●"/>
            </a:pPr>
            <a:r>
              <a:rPr lang="es"/>
              <a:t>Sin embargo, el enfoque central de esta auditoría se concentra en probar lo más esencial: obtener la clave de la red Wi-Fi.</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8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WifiAuditor</a:t>
            </a:r>
            <a:endParaRPr/>
          </a:p>
        </p:txBody>
      </p:sp>
      <p:sp>
        <p:nvSpPr>
          <p:cNvPr id="529" name="Google Shape;529;p80"/>
          <p:cNvSpPr txBox="1"/>
          <p:nvPr>
            <p:ph idx="1" type="body"/>
          </p:nvPr>
        </p:nvSpPr>
        <p:spPr>
          <a:xfrm>
            <a:off x="678000" y="2194725"/>
            <a:ext cx="7791600" cy="23490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s"/>
              <a:t>En domicilios particulares, es común que la configuración predeterminada del router y la contraseña no se modifiquen. </a:t>
            </a:r>
            <a:endParaRPr/>
          </a:p>
          <a:p>
            <a:pPr indent="-311150" lvl="0" marL="457200" rtl="0" algn="l">
              <a:spcBef>
                <a:spcPts val="1000"/>
              </a:spcBef>
              <a:spcAft>
                <a:spcPts val="0"/>
              </a:spcAft>
              <a:buSzPts val="1300"/>
              <a:buChar char="●"/>
            </a:pPr>
            <a:r>
              <a:rPr lang="es"/>
              <a:t>Una estrategia inicial es buscar routers Wi-Fi con las claves "de fábrica". Aunque este método no suele ser efectivo, cuando lo es, la relación entre costo y resultado lo hace muy beneficioso.</a:t>
            </a:r>
            <a:endParaRPr/>
          </a:p>
          <a:p>
            <a:pPr indent="-311150" lvl="0" marL="457200" rtl="0" algn="l">
              <a:spcBef>
                <a:spcPts val="1000"/>
              </a:spcBef>
              <a:spcAft>
                <a:spcPts val="0"/>
              </a:spcAft>
              <a:buSzPts val="1300"/>
              <a:buChar char="●"/>
            </a:pPr>
            <a:r>
              <a:rPr lang="es"/>
              <a:t>Dado que las WPA suelen tardar en caer aún con las claves por defecto, es una buena idea intentar este paso.</a:t>
            </a:r>
            <a:endParaRPr/>
          </a:p>
          <a:p>
            <a:pPr indent="-311150" lvl="0" marL="457200" rtl="0" algn="l">
              <a:spcBef>
                <a:spcPts val="1000"/>
              </a:spcBef>
              <a:spcAft>
                <a:spcPts val="1000"/>
              </a:spcAft>
              <a:buSzPts val="1300"/>
              <a:buChar char="●"/>
            </a:pPr>
            <a:r>
              <a:rPr lang="es"/>
              <a:t>Wi-Fi Auditor es un programa para ordenadores que realizan estas pruebas, además es fácil de instalar y ejecutar.</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8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WifiAuditor</a:t>
            </a:r>
            <a:endParaRPr/>
          </a:p>
        </p:txBody>
      </p:sp>
      <p:sp>
        <p:nvSpPr>
          <p:cNvPr id="535" name="Google Shape;535;p81"/>
          <p:cNvSpPr txBox="1"/>
          <p:nvPr>
            <p:ph idx="1" type="body"/>
          </p:nvPr>
        </p:nvSpPr>
        <p:spPr>
          <a:xfrm>
            <a:off x="678000" y="2143225"/>
            <a:ext cx="7791600" cy="2413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s"/>
              <a:t>La página de WiAuditor es: </a:t>
            </a:r>
            <a:endParaRPr/>
          </a:p>
          <a:p>
            <a:pPr indent="0" lvl="0" marL="0" rtl="0" algn="l">
              <a:spcBef>
                <a:spcPts val="1000"/>
              </a:spcBef>
              <a:spcAft>
                <a:spcPts val="0"/>
              </a:spcAft>
              <a:buNone/>
            </a:pPr>
            <a:r>
              <a:rPr lang="es">
                <a:highlight>
                  <a:srgbClr val="D9D9D9"/>
                </a:highlight>
                <a:latin typeface="Raleway"/>
                <a:ea typeface="Raleway"/>
                <a:cs typeface="Raleway"/>
                <a:sym typeface="Raleway"/>
              </a:rPr>
              <a:t>http://www.wiauditor.net/ </a:t>
            </a:r>
            <a:endParaRPr>
              <a:highlight>
                <a:srgbClr val="D9D9D9"/>
              </a:highlight>
              <a:latin typeface="Raleway"/>
              <a:ea typeface="Raleway"/>
              <a:cs typeface="Raleway"/>
              <a:sym typeface="Raleway"/>
            </a:endParaRPr>
          </a:p>
          <a:p>
            <a:pPr indent="-311150" lvl="0" marL="457200" rtl="0" algn="l">
              <a:spcBef>
                <a:spcPts val="1000"/>
              </a:spcBef>
              <a:spcAft>
                <a:spcPts val="0"/>
              </a:spcAft>
              <a:buSzPts val="1300"/>
              <a:buChar char="●"/>
            </a:pPr>
            <a:r>
              <a:rPr lang="es"/>
              <a:t>WiAuditor está en Java, por lo que podremos ejecutarlo sin problemas nada más descargarlo si tenemos una máquina virtual Java. Lo podemos descargar desde: </a:t>
            </a:r>
            <a:endParaRPr/>
          </a:p>
          <a:p>
            <a:pPr indent="0" lvl="0" marL="0" rtl="0" algn="l">
              <a:spcBef>
                <a:spcPts val="1000"/>
              </a:spcBef>
              <a:spcAft>
                <a:spcPts val="0"/>
              </a:spcAft>
              <a:buNone/>
            </a:pPr>
            <a:r>
              <a:rPr lang="es">
                <a:highlight>
                  <a:srgbClr val="D9D9D9"/>
                </a:highlight>
                <a:latin typeface="Raleway"/>
                <a:ea typeface="Raleway"/>
                <a:cs typeface="Raleway"/>
                <a:sym typeface="Raleway"/>
              </a:rPr>
              <a:t>http://wiauditor.net/WIFIAuditor.jar </a:t>
            </a:r>
            <a:endParaRPr>
              <a:highlight>
                <a:srgbClr val="D9D9D9"/>
              </a:highlight>
              <a:latin typeface="Raleway"/>
              <a:ea typeface="Raleway"/>
              <a:cs typeface="Raleway"/>
              <a:sym typeface="Raleway"/>
            </a:endParaRPr>
          </a:p>
          <a:p>
            <a:pPr indent="-311150" lvl="0" marL="457200" rtl="0" algn="l">
              <a:spcBef>
                <a:spcPts val="1000"/>
              </a:spcBef>
              <a:spcAft>
                <a:spcPts val="0"/>
              </a:spcAft>
              <a:buSzPts val="1300"/>
              <a:buChar char="●"/>
            </a:pPr>
            <a:r>
              <a:rPr lang="es"/>
              <a:t>Y lo lanzamos con: </a:t>
            </a:r>
            <a:endParaRPr/>
          </a:p>
          <a:p>
            <a:pPr indent="0" lvl="0" marL="0" rtl="0" algn="l">
              <a:spcBef>
                <a:spcPts val="1000"/>
              </a:spcBef>
              <a:spcAft>
                <a:spcPts val="1000"/>
              </a:spcAft>
              <a:buNone/>
            </a:pPr>
            <a:r>
              <a:rPr lang="es">
                <a:highlight>
                  <a:srgbClr val="D9D9D9"/>
                </a:highlight>
                <a:latin typeface="Raleway"/>
                <a:ea typeface="Raleway"/>
                <a:cs typeface="Raleway"/>
                <a:sym typeface="Raleway"/>
              </a:rPr>
              <a:t>java -jar WIFIAuditor.jar</a:t>
            </a:r>
            <a:endParaRPr>
              <a:highlight>
                <a:srgbClr val="D9D9D9"/>
              </a:highlight>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Instalación de Kali</a:t>
            </a:r>
            <a:endParaRPr/>
          </a:p>
        </p:txBody>
      </p:sp>
      <p:sp>
        <p:nvSpPr>
          <p:cNvPr id="130" name="Google Shape;130;p19"/>
          <p:cNvSpPr txBox="1"/>
          <p:nvPr>
            <p:ph idx="1" type="body"/>
          </p:nvPr>
        </p:nvSpPr>
        <p:spPr>
          <a:xfrm>
            <a:off x="727650" y="1853850"/>
            <a:ext cx="7688700" cy="9741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s"/>
              <a:t>Luego se debe particionar el disco, entonces s</a:t>
            </a:r>
            <a:r>
              <a:rPr lang="es"/>
              <a:t>eleccionamos un disco que deseamos particionar. Especificamos que punto de montaje queremos utilizar para una nueva partición y especificamos el tamaño (8GB mínimo y 16 GB mínimo recomendado) </a:t>
            </a:r>
            <a:endParaRPr/>
          </a:p>
        </p:txBody>
      </p:sp>
      <p:pic>
        <p:nvPicPr>
          <p:cNvPr id="131" name="Google Shape;131;p19"/>
          <p:cNvPicPr preferRelativeResize="0"/>
          <p:nvPr/>
        </p:nvPicPr>
        <p:blipFill>
          <a:blip r:embed="rId3">
            <a:alphaModFix/>
          </a:blip>
          <a:stretch>
            <a:fillRect/>
          </a:stretch>
        </p:blipFill>
        <p:spPr>
          <a:xfrm>
            <a:off x="93975" y="3031050"/>
            <a:ext cx="3205350" cy="1785425"/>
          </a:xfrm>
          <a:prstGeom prst="rect">
            <a:avLst/>
          </a:prstGeom>
          <a:noFill/>
          <a:ln>
            <a:noFill/>
          </a:ln>
        </p:spPr>
      </p:pic>
      <p:pic>
        <p:nvPicPr>
          <p:cNvPr id="132" name="Google Shape;132;p19"/>
          <p:cNvPicPr preferRelativeResize="0"/>
          <p:nvPr/>
        </p:nvPicPr>
        <p:blipFill>
          <a:blip r:embed="rId4">
            <a:alphaModFix/>
          </a:blip>
          <a:stretch>
            <a:fillRect/>
          </a:stretch>
        </p:blipFill>
        <p:spPr>
          <a:xfrm>
            <a:off x="3465425" y="3031050"/>
            <a:ext cx="2964476" cy="1785425"/>
          </a:xfrm>
          <a:prstGeom prst="rect">
            <a:avLst/>
          </a:prstGeom>
          <a:noFill/>
          <a:ln>
            <a:noFill/>
          </a:ln>
        </p:spPr>
      </p:pic>
      <p:pic>
        <p:nvPicPr>
          <p:cNvPr id="133" name="Google Shape;133;p19"/>
          <p:cNvPicPr preferRelativeResize="0"/>
          <p:nvPr/>
        </p:nvPicPr>
        <p:blipFill>
          <a:blip r:embed="rId5">
            <a:alphaModFix/>
          </a:blip>
          <a:stretch>
            <a:fillRect/>
          </a:stretch>
        </p:blipFill>
        <p:spPr>
          <a:xfrm>
            <a:off x="6596000" y="3304299"/>
            <a:ext cx="2487725" cy="11065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8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WifiAuditor</a:t>
            </a:r>
            <a:endParaRPr/>
          </a:p>
        </p:txBody>
      </p:sp>
      <p:sp>
        <p:nvSpPr>
          <p:cNvPr id="541" name="Google Shape;541;p82"/>
          <p:cNvSpPr txBox="1"/>
          <p:nvPr>
            <p:ph idx="1" type="body"/>
          </p:nvPr>
        </p:nvSpPr>
        <p:spPr>
          <a:xfrm>
            <a:off x="676200" y="1853850"/>
            <a:ext cx="7791600" cy="428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s"/>
              <a:t>Obteniendo una lista de redes:</a:t>
            </a:r>
            <a:endParaRPr>
              <a:highlight>
                <a:srgbClr val="D9D9D9"/>
              </a:highlight>
              <a:latin typeface="Raleway"/>
              <a:ea typeface="Raleway"/>
              <a:cs typeface="Raleway"/>
              <a:sym typeface="Raleway"/>
            </a:endParaRPr>
          </a:p>
        </p:txBody>
      </p:sp>
      <p:pic>
        <p:nvPicPr>
          <p:cNvPr id="542" name="Google Shape;542;p82"/>
          <p:cNvPicPr preferRelativeResize="0"/>
          <p:nvPr/>
        </p:nvPicPr>
        <p:blipFill>
          <a:blip r:embed="rId3">
            <a:alphaModFix/>
          </a:blip>
          <a:stretch>
            <a:fillRect/>
          </a:stretch>
        </p:blipFill>
        <p:spPr>
          <a:xfrm>
            <a:off x="2545717" y="2282250"/>
            <a:ext cx="4052558" cy="25300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8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WifiAuditor</a:t>
            </a:r>
            <a:endParaRPr/>
          </a:p>
        </p:txBody>
      </p:sp>
      <p:sp>
        <p:nvSpPr>
          <p:cNvPr id="548" name="Google Shape;548;p83"/>
          <p:cNvSpPr txBox="1"/>
          <p:nvPr>
            <p:ph idx="1" type="body"/>
          </p:nvPr>
        </p:nvSpPr>
        <p:spPr>
          <a:xfrm>
            <a:off x="676200" y="1853850"/>
            <a:ext cx="7791600" cy="428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s"/>
              <a:t>Seleccionamos una de las redes, y puede ocurrir que obtengamos la clave:</a:t>
            </a:r>
            <a:endParaRPr>
              <a:highlight>
                <a:srgbClr val="D9D9D9"/>
              </a:highlight>
              <a:latin typeface="Raleway"/>
              <a:ea typeface="Raleway"/>
              <a:cs typeface="Raleway"/>
              <a:sym typeface="Raleway"/>
            </a:endParaRPr>
          </a:p>
        </p:txBody>
      </p:sp>
      <p:pic>
        <p:nvPicPr>
          <p:cNvPr id="549" name="Google Shape;549;p83"/>
          <p:cNvPicPr preferRelativeResize="0"/>
          <p:nvPr/>
        </p:nvPicPr>
        <p:blipFill>
          <a:blip r:embed="rId3">
            <a:alphaModFix/>
          </a:blip>
          <a:stretch>
            <a:fillRect/>
          </a:stretch>
        </p:blipFill>
        <p:spPr>
          <a:xfrm>
            <a:off x="2855825" y="2282250"/>
            <a:ext cx="3435950" cy="25289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8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WifiAuditor</a:t>
            </a:r>
            <a:endParaRPr/>
          </a:p>
        </p:txBody>
      </p:sp>
      <p:sp>
        <p:nvSpPr>
          <p:cNvPr id="555" name="Google Shape;555;p84"/>
          <p:cNvSpPr txBox="1"/>
          <p:nvPr>
            <p:ph idx="1" type="body"/>
          </p:nvPr>
        </p:nvSpPr>
        <p:spPr>
          <a:xfrm>
            <a:off x="676200" y="1853850"/>
            <a:ext cx="7791600" cy="428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s"/>
              <a:t>O que no haya suerte, y la red en concreto ya no utilice la clave de fábrica:</a:t>
            </a:r>
            <a:endParaRPr>
              <a:highlight>
                <a:srgbClr val="D9D9D9"/>
              </a:highlight>
              <a:latin typeface="Raleway"/>
              <a:ea typeface="Raleway"/>
              <a:cs typeface="Raleway"/>
              <a:sym typeface="Raleway"/>
            </a:endParaRPr>
          </a:p>
        </p:txBody>
      </p:sp>
      <p:pic>
        <p:nvPicPr>
          <p:cNvPr id="556" name="Google Shape;556;p84"/>
          <p:cNvPicPr preferRelativeResize="0"/>
          <p:nvPr/>
        </p:nvPicPr>
        <p:blipFill>
          <a:blip r:embed="rId3">
            <a:alphaModFix/>
          </a:blip>
          <a:stretch>
            <a:fillRect/>
          </a:stretch>
        </p:blipFill>
        <p:spPr>
          <a:xfrm>
            <a:off x="2505275" y="2282250"/>
            <a:ext cx="4133463" cy="25550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8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WifiAuditor</a:t>
            </a:r>
            <a:endParaRPr/>
          </a:p>
        </p:txBody>
      </p:sp>
      <p:sp>
        <p:nvSpPr>
          <p:cNvPr id="562" name="Google Shape;562;p85"/>
          <p:cNvSpPr txBox="1"/>
          <p:nvPr>
            <p:ph idx="1" type="body"/>
          </p:nvPr>
        </p:nvSpPr>
        <p:spPr>
          <a:xfrm>
            <a:off x="678000" y="2007975"/>
            <a:ext cx="7791600" cy="2986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s"/>
              <a:t>WifiAuditor está </a:t>
            </a:r>
            <a:r>
              <a:rPr lang="es"/>
              <a:t>especializado</a:t>
            </a:r>
            <a:r>
              <a:rPr lang="es"/>
              <a:t> en routers ADSL o de cable con Wifi. </a:t>
            </a:r>
            <a:endParaRPr/>
          </a:p>
          <a:p>
            <a:pPr indent="-311150" lvl="0" marL="457200" rtl="0" algn="l">
              <a:spcBef>
                <a:spcPts val="1000"/>
              </a:spcBef>
              <a:spcAft>
                <a:spcPts val="0"/>
              </a:spcAft>
              <a:buSzPts val="1300"/>
              <a:buChar char="●"/>
            </a:pPr>
            <a:r>
              <a:rPr lang="es"/>
              <a:t>No hace fuerza bruta, ni tiene tabla rainbow. Ni siquiera técnicamente podemos deducir que se trate de ataque de diccionario de </a:t>
            </a:r>
            <a:r>
              <a:rPr lang="es"/>
              <a:t>claves.</a:t>
            </a:r>
            <a:endParaRPr/>
          </a:p>
          <a:p>
            <a:pPr indent="-311150" lvl="0" marL="457200" rtl="0" algn="l">
              <a:spcBef>
                <a:spcPts val="1000"/>
              </a:spcBef>
              <a:spcAft>
                <a:spcPts val="0"/>
              </a:spcAft>
              <a:buSzPts val="1300"/>
              <a:buChar char="●"/>
            </a:pPr>
            <a:r>
              <a:rPr lang="es"/>
              <a:t>Se limita a listar las redes que ha encontrado, a partir del nombre de la red deducir el proveedor, y a partir del proveedor, el nombre de la red y la MAC del router generar la clave por defecto que ha utilizado el proveedor de Internet en ese router concreto.</a:t>
            </a:r>
            <a:endParaRPr/>
          </a:p>
          <a:p>
            <a:pPr indent="-311150" lvl="0" marL="457200" rtl="0" algn="l">
              <a:spcBef>
                <a:spcPts val="1000"/>
              </a:spcBef>
              <a:spcAft>
                <a:spcPts val="0"/>
              </a:spcAft>
              <a:buSzPts val="1300"/>
              <a:buChar char="●"/>
            </a:pPr>
            <a:r>
              <a:rPr lang="es"/>
              <a:t>En este análisis puede caer la red de una microPYME. Las empresas medianas, o las pequeñas que no tienen personal especializado, también pueden caer.</a:t>
            </a:r>
            <a:endParaRPr/>
          </a:p>
          <a:p>
            <a:pPr indent="-311150" lvl="0" marL="457200" rtl="0" algn="l">
              <a:spcBef>
                <a:spcPts val="1000"/>
              </a:spcBef>
              <a:spcAft>
                <a:spcPts val="1000"/>
              </a:spcAft>
              <a:buSzPts val="1300"/>
              <a:buChar char="●"/>
            </a:pPr>
            <a:r>
              <a:rPr lang="es"/>
              <a:t>Una empresa grande también puede caer, pero debido a que se puede colocar un router ADSL viejo para mayor cobertura en cascada vía Ethernet con la red principal.</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8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Cifrado WEP</a:t>
            </a:r>
            <a:endParaRPr/>
          </a:p>
        </p:txBody>
      </p:sp>
      <p:sp>
        <p:nvSpPr>
          <p:cNvPr id="568" name="Google Shape;568;p86"/>
          <p:cNvSpPr txBox="1"/>
          <p:nvPr>
            <p:ph idx="1" type="body"/>
          </p:nvPr>
        </p:nvSpPr>
        <p:spPr>
          <a:xfrm>
            <a:off x="678000" y="2046600"/>
            <a:ext cx="7791600" cy="2574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s"/>
              <a:t>Es el sistema de cifrado que se ha utilizado tradicionalmente para hacer seguras las redes Wifi.</a:t>
            </a:r>
            <a:endParaRPr/>
          </a:p>
          <a:p>
            <a:pPr indent="0" lvl="0" marL="0" rtl="0" algn="l">
              <a:spcBef>
                <a:spcPts val="1000"/>
              </a:spcBef>
              <a:spcAft>
                <a:spcPts val="0"/>
              </a:spcAft>
              <a:buNone/>
            </a:pPr>
            <a:r>
              <a:t/>
            </a:r>
            <a:endParaRPr/>
          </a:p>
          <a:p>
            <a:pPr indent="-311150" lvl="0" marL="457200" rtl="0" algn="l">
              <a:spcBef>
                <a:spcPts val="1000"/>
              </a:spcBef>
              <a:spcAft>
                <a:spcPts val="0"/>
              </a:spcAft>
              <a:buSzPts val="1300"/>
              <a:buChar char="●"/>
            </a:pPr>
            <a:r>
              <a:rPr lang="es"/>
              <a:t>E</a:t>
            </a:r>
            <a:r>
              <a:rPr lang="es"/>
              <a:t>xisten administradores de sistemas que no conocen la diferencia entre WEP y WPA.</a:t>
            </a:r>
            <a:endParaRPr/>
          </a:p>
          <a:p>
            <a:pPr indent="0" lvl="0" marL="0" rtl="0" algn="l">
              <a:spcBef>
                <a:spcPts val="1000"/>
              </a:spcBef>
              <a:spcAft>
                <a:spcPts val="0"/>
              </a:spcAft>
              <a:buNone/>
            </a:pPr>
            <a:r>
              <a:t/>
            </a:r>
            <a:endParaRPr/>
          </a:p>
          <a:p>
            <a:pPr indent="-311150" lvl="0" marL="457200" rtl="0" algn="l">
              <a:spcBef>
                <a:spcPts val="1000"/>
              </a:spcBef>
              <a:spcAft>
                <a:spcPts val="0"/>
              </a:spcAft>
              <a:buSzPts val="1300"/>
              <a:buChar char="●"/>
            </a:pPr>
            <a:r>
              <a:rPr lang="es"/>
              <a:t>El cifrado WEP ya ha sido comprometido, por lo que no es seguro.</a:t>
            </a:r>
            <a:endParaRPr/>
          </a:p>
          <a:p>
            <a:pPr indent="0" lvl="0" marL="0" rtl="0" algn="l">
              <a:spcBef>
                <a:spcPts val="1000"/>
              </a:spcBef>
              <a:spcAft>
                <a:spcPts val="0"/>
              </a:spcAft>
              <a:buNone/>
            </a:pPr>
            <a:r>
              <a:t/>
            </a:r>
            <a:endParaRPr/>
          </a:p>
          <a:p>
            <a:pPr indent="-311150" lvl="0" marL="457200" rtl="0" algn="l">
              <a:spcBef>
                <a:spcPts val="1000"/>
              </a:spcBef>
              <a:spcAft>
                <a:spcPts val="1000"/>
              </a:spcAft>
              <a:buSzPts val="1300"/>
              <a:buChar char="●"/>
            </a:pPr>
            <a:r>
              <a:rPr lang="es"/>
              <a:t>Se ataca por simple observación –es decir, extrayendo los </a:t>
            </a:r>
            <a:r>
              <a:rPr lang="es"/>
              <a:t>suficientes</a:t>
            </a:r>
            <a:r>
              <a:rPr lang="es"/>
              <a:t> paquetes, el protocolo cae.</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8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Cifrado WEP</a:t>
            </a:r>
            <a:endParaRPr/>
          </a:p>
        </p:txBody>
      </p:sp>
      <p:sp>
        <p:nvSpPr>
          <p:cNvPr id="574" name="Google Shape;574;p87"/>
          <p:cNvSpPr txBox="1"/>
          <p:nvPr>
            <p:ph idx="1" type="body"/>
          </p:nvPr>
        </p:nvSpPr>
        <p:spPr>
          <a:xfrm>
            <a:off x="678000" y="1931075"/>
            <a:ext cx="7791600" cy="2985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s"/>
              <a:t>E</a:t>
            </a:r>
            <a:r>
              <a:rPr lang="es"/>
              <a:t>l primer paso es identificar las tarjetas Wi-Fi disponibles utilizando el comando </a:t>
            </a:r>
            <a:r>
              <a:rPr lang="es">
                <a:latin typeface="Raleway"/>
                <a:ea typeface="Raleway"/>
                <a:cs typeface="Raleway"/>
                <a:sym typeface="Raleway"/>
              </a:rPr>
              <a:t>iwconfig</a:t>
            </a:r>
            <a:r>
              <a:rPr lang="es"/>
              <a:t>. Se selecciona la tarjeta deseada, y se inicia el modo monitor con </a:t>
            </a:r>
            <a:r>
              <a:rPr lang="es">
                <a:latin typeface="Raleway"/>
                <a:ea typeface="Raleway"/>
                <a:cs typeface="Raleway"/>
                <a:sym typeface="Raleway"/>
              </a:rPr>
              <a:t>airmon-ng start dispositivo</a:t>
            </a:r>
            <a:r>
              <a:rPr lang="es"/>
              <a:t>.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311150" lvl="0" marL="457200" rtl="0" algn="l">
              <a:spcBef>
                <a:spcPts val="1000"/>
              </a:spcBef>
              <a:spcAft>
                <a:spcPts val="1000"/>
              </a:spcAft>
              <a:buSzPts val="1300"/>
              <a:buChar char="●"/>
            </a:pPr>
            <a:r>
              <a:rPr lang="es"/>
              <a:t>Se deben tener precauciones con los procesos en conflicto y, si es necesario, cambiar la dirección MAC del monitor.</a:t>
            </a:r>
            <a:endParaRPr/>
          </a:p>
        </p:txBody>
      </p:sp>
      <p:pic>
        <p:nvPicPr>
          <p:cNvPr id="575" name="Google Shape;575;p87"/>
          <p:cNvPicPr preferRelativeResize="0"/>
          <p:nvPr/>
        </p:nvPicPr>
        <p:blipFill>
          <a:blip r:embed="rId3">
            <a:alphaModFix/>
          </a:blip>
          <a:stretch>
            <a:fillRect/>
          </a:stretch>
        </p:blipFill>
        <p:spPr>
          <a:xfrm>
            <a:off x="2033713" y="2500613"/>
            <a:ext cx="5076575" cy="18468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8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Cifrado WEP</a:t>
            </a:r>
            <a:endParaRPr/>
          </a:p>
        </p:txBody>
      </p:sp>
      <p:sp>
        <p:nvSpPr>
          <p:cNvPr id="581" name="Google Shape;581;p88"/>
          <p:cNvSpPr txBox="1"/>
          <p:nvPr>
            <p:ph idx="1" type="body"/>
          </p:nvPr>
        </p:nvSpPr>
        <p:spPr>
          <a:xfrm>
            <a:off x="678000" y="1853850"/>
            <a:ext cx="7791600" cy="3101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s"/>
              <a:t>Luego, se realiza un escaneo de redes disponibles con </a:t>
            </a:r>
            <a:r>
              <a:rPr lang="es">
                <a:latin typeface="Raleway"/>
                <a:ea typeface="Raleway"/>
                <a:cs typeface="Raleway"/>
                <a:sym typeface="Raleway"/>
              </a:rPr>
              <a:t>airodump-ng interfaz</a:t>
            </a:r>
            <a:r>
              <a:rPr lang="es"/>
              <a:t> y se identifican BSSID y canales de interés.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311150" lvl="0" marL="457200" rtl="0" algn="l">
              <a:spcBef>
                <a:spcPts val="1000"/>
              </a:spcBef>
              <a:spcAft>
                <a:spcPts val="1000"/>
              </a:spcAft>
              <a:buSzPts val="1300"/>
              <a:buChar char="●"/>
            </a:pPr>
            <a:r>
              <a:rPr lang="es"/>
              <a:t>Se detiene cuando aparece la red objetivo.</a:t>
            </a:r>
            <a:endParaRPr/>
          </a:p>
        </p:txBody>
      </p:sp>
      <p:pic>
        <p:nvPicPr>
          <p:cNvPr id="582" name="Google Shape;582;p88"/>
          <p:cNvPicPr preferRelativeResize="0"/>
          <p:nvPr/>
        </p:nvPicPr>
        <p:blipFill>
          <a:blip r:embed="rId3">
            <a:alphaModFix/>
          </a:blip>
          <a:stretch>
            <a:fillRect/>
          </a:stretch>
        </p:blipFill>
        <p:spPr>
          <a:xfrm>
            <a:off x="1942125" y="2461550"/>
            <a:ext cx="5263350" cy="20306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8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Cifrado WEP</a:t>
            </a:r>
            <a:endParaRPr/>
          </a:p>
        </p:txBody>
      </p:sp>
      <p:sp>
        <p:nvSpPr>
          <p:cNvPr id="588" name="Google Shape;588;p89"/>
          <p:cNvSpPr txBox="1"/>
          <p:nvPr>
            <p:ph idx="1" type="body"/>
          </p:nvPr>
        </p:nvSpPr>
        <p:spPr>
          <a:xfrm>
            <a:off x="678000" y="1917900"/>
            <a:ext cx="7791600" cy="2574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s"/>
              <a:t>A continuación, se inicia la captura de paquetes con </a:t>
            </a:r>
            <a:r>
              <a:rPr lang="es">
                <a:latin typeface="Raleway"/>
                <a:ea typeface="Raleway"/>
                <a:cs typeface="Raleway"/>
                <a:sym typeface="Raleway"/>
              </a:rPr>
              <a:t>airodump-ng -c canal -w archivo --bssid dirección interfaz</a:t>
            </a:r>
            <a:r>
              <a:rPr lang="es"/>
              <a:t>.</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311150" lvl="0" marL="457200" rtl="0" algn="l">
              <a:spcBef>
                <a:spcPts val="1000"/>
              </a:spcBef>
              <a:spcAft>
                <a:spcPts val="0"/>
              </a:spcAft>
              <a:buSzPts val="1300"/>
              <a:buChar char="●"/>
            </a:pPr>
            <a:r>
              <a:rPr lang="es"/>
              <a:t>En un nuevo terminal, se asocia la tarjeta de red al BSSID con </a:t>
            </a:r>
            <a:r>
              <a:rPr lang="es">
                <a:latin typeface="Raleway"/>
                <a:ea typeface="Raleway"/>
                <a:cs typeface="Raleway"/>
                <a:sym typeface="Raleway"/>
              </a:rPr>
              <a:t>aireplay-ng -1 6000 -a BSSIDmac -h miMAC interfaz</a:t>
            </a:r>
            <a:r>
              <a:rPr lang="es"/>
              <a:t>. </a:t>
            </a:r>
            <a:r>
              <a:rPr lang="es"/>
              <a:t>Se acelera el proceso con </a:t>
            </a:r>
            <a:r>
              <a:rPr lang="es">
                <a:latin typeface="Raleway"/>
                <a:ea typeface="Raleway"/>
                <a:cs typeface="Raleway"/>
                <a:sym typeface="Raleway"/>
              </a:rPr>
              <a:t>aireplay-ng -2 -p 0841 -c FF:FF:FF:FF:FF:FF -b BSSIDmac -h miMAC interfaz</a:t>
            </a:r>
            <a:r>
              <a:rPr lang="es"/>
              <a:t>.</a:t>
            </a:r>
            <a:endParaRPr/>
          </a:p>
          <a:p>
            <a:pPr indent="0" lvl="0" marL="0" rtl="0" algn="l">
              <a:spcBef>
                <a:spcPts val="1000"/>
              </a:spcBef>
              <a:spcAft>
                <a:spcPts val="1000"/>
              </a:spcAft>
              <a:buNone/>
            </a:pPr>
            <a:r>
              <a:t/>
            </a:r>
            <a:endParaRPr/>
          </a:p>
        </p:txBody>
      </p:sp>
      <p:pic>
        <p:nvPicPr>
          <p:cNvPr id="589" name="Google Shape;589;p89"/>
          <p:cNvPicPr preferRelativeResize="0"/>
          <p:nvPr/>
        </p:nvPicPr>
        <p:blipFill>
          <a:blip r:embed="rId3">
            <a:alphaModFix/>
          </a:blip>
          <a:stretch>
            <a:fillRect/>
          </a:stretch>
        </p:blipFill>
        <p:spPr>
          <a:xfrm>
            <a:off x="2592600" y="2481650"/>
            <a:ext cx="3962400" cy="742950"/>
          </a:xfrm>
          <a:prstGeom prst="rect">
            <a:avLst/>
          </a:prstGeom>
          <a:noFill/>
          <a:ln>
            <a:noFill/>
          </a:ln>
        </p:spPr>
      </p:pic>
      <p:pic>
        <p:nvPicPr>
          <p:cNvPr id="590" name="Google Shape;590;p89"/>
          <p:cNvPicPr preferRelativeResize="0"/>
          <p:nvPr/>
        </p:nvPicPr>
        <p:blipFill>
          <a:blip r:embed="rId4">
            <a:alphaModFix/>
          </a:blip>
          <a:stretch>
            <a:fillRect/>
          </a:stretch>
        </p:blipFill>
        <p:spPr>
          <a:xfrm>
            <a:off x="2466975" y="3988150"/>
            <a:ext cx="4210050" cy="8953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9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Cifrado WEP</a:t>
            </a:r>
            <a:endParaRPr/>
          </a:p>
        </p:txBody>
      </p:sp>
      <p:sp>
        <p:nvSpPr>
          <p:cNvPr id="596" name="Google Shape;596;p90"/>
          <p:cNvSpPr txBox="1"/>
          <p:nvPr>
            <p:ph idx="1" type="body"/>
          </p:nvPr>
        </p:nvSpPr>
        <p:spPr>
          <a:xfrm>
            <a:off x="678000" y="1853850"/>
            <a:ext cx="7791600" cy="2574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s"/>
              <a:t>Luego, se ataca la red con la opción </a:t>
            </a:r>
            <a:r>
              <a:rPr lang="es">
                <a:latin typeface="Raleway"/>
                <a:ea typeface="Raleway"/>
                <a:cs typeface="Raleway"/>
                <a:sym typeface="Raleway"/>
              </a:rPr>
              <a:t>aireplay-ng -2</a:t>
            </a:r>
            <a:r>
              <a:rPr lang="es"/>
              <a:t> y se aprovechan los paquetes útiles. Se utiliza </a:t>
            </a:r>
            <a:r>
              <a:rPr lang="es">
                <a:latin typeface="Raleway"/>
                <a:ea typeface="Raleway"/>
                <a:cs typeface="Raleway"/>
                <a:sym typeface="Raleway"/>
              </a:rPr>
              <a:t>aircrack-ng -z nombredelared*.cap</a:t>
            </a:r>
            <a:r>
              <a:rPr lang="es"/>
              <a:t> para intentar descifrar la clave utilizando los archivos generados. En caso de insuficientes IVs, se espera a obtener más con </a:t>
            </a:r>
            <a:r>
              <a:rPr lang="es">
                <a:latin typeface="Raleway"/>
                <a:ea typeface="Raleway"/>
                <a:cs typeface="Raleway"/>
                <a:sym typeface="Raleway"/>
              </a:rPr>
              <a:t>airodump-ng</a:t>
            </a:r>
            <a:r>
              <a:rPr lang="es"/>
              <a:t>. El ataque se repetirá hasta obtener la clave.</a:t>
            </a:r>
            <a:endParaRPr/>
          </a:p>
          <a:p>
            <a:pPr indent="0" lvl="0" marL="0" rtl="0" algn="l">
              <a:spcBef>
                <a:spcPts val="1000"/>
              </a:spcBef>
              <a:spcAft>
                <a:spcPts val="1000"/>
              </a:spcAft>
              <a:buNone/>
            </a:pPr>
            <a:r>
              <a:t/>
            </a:r>
            <a:endParaRPr/>
          </a:p>
        </p:txBody>
      </p:sp>
      <p:pic>
        <p:nvPicPr>
          <p:cNvPr id="597" name="Google Shape;597;p90"/>
          <p:cNvPicPr preferRelativeResize="0"/>
          <p:nvPr/>
        </p:nvPicPr>
        <p:blipFill>
          <a:blip r:embed="rId3">
            <a:alphaModFix/>
          </a:blip>
          <a:stretch>
            <a:fillRect/>
          </a:stretch>
        </p:blipFill>
        <p:spPr>
          <a:xfrm>
            <a:off x="3017125" y="2881700"/>
            <a:ext cx="3238500" cy="20574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9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WPA/WPA2</a:t>
            </a:r>
            <a:endParaRPr/>
          </a:p>
        </p:txBody>
      </p:sp>
      <p:sp>
        <p:nvSpPr>
          <p:cNvPr id="603" name="Google Shape;603;p91"/>
          <p:cNvSpPr txBox="1"/>
          <p:nvPr>
            <p:ph idx="1" type="body"/>
          </p:nvPr>
        </p:nvSpPr>
        <p:spPr>
          <a:xfrm>
            <a:off x="678000" y="2149575"/>
            <a:ext cx="7791600" cy="2471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s"/>
              <a:t>WPA y WPA2 son protocolos de seguridad recomendados para redes Wi-Fi, aunque no son invulnerables. </a:t>
            </a:r>
            <a:endParaRPr/>
          </a:p>
          <a:p>
            <a:pPr indent="0" lvl="0" marL="457200" rtl="0" algn="l">
              <a:spcBef>
                <a:spcPts val="1000"/>
              </a:spcBef>
              <a:spcAft>
                <a:spcPts val="0"/>
              </a:spcAft>
              <a:buNone/>
            </a:pPr>
            <a:r>
              <a:t/>
            </a:r>
            <a:endParaRPr/>
          </a:p>
          <a:p>
            <a:pPr indent="-311150" lvl="0" marL="457200" rtl="0" algn="l">
              <a:spcBef>
                <a:spcPts val="1000"/>
              </a:spcBef>
              <a:spcAft>
                <a:spcPts val="0"/>
              </a:spcAft>
              <a:buSzPts val="1300"/>
              <a:buChar char="●"/>
            </a:pPr>
            <a:r>
              <a:rPr lang="es"/>
              <a:t>A diferencia de WEP, suelen ofrecer mayor resistencia a ataques, especialmente en tipos de autenticación distintos al pre-shared key (PSK). </a:t>
            </a:r>
            <a:endParaRPr/>
          </a:p>
          <a:p>
            <a:pPr indent="0" lvl="0" marL="457200" rtl="0" algn="l">
              <a:spcBef>
                <a:spcPts val="1000"/>
              </a:spcBef>
              <a:spcAft>
                <a:spcPts val="0"/>
              </a:spcAft>
              <a:buNone/>
            </a:pPr>
            <a:r>
              <a:t/>
            </a:r>
            <a:endParaRPr/>
          </a:p>
          <a:p>
            <a:pPr indent="-311150" lvl="0" marL="457200" rtl="0" algn="l">
              <a:spcBef>
                <a:spcPts val="1000"/>
              </a:spcBef>
              <a:spcAft>
                <a:spcPts val="1000"/>
              </a:spcAft>
              <a:buSzPts val="1300"/>
              <a:buChar char="●"/>
            </a:pPr>
            <a:r>
              <a:rPr lang="es"/>
              <a:t>No obstante, incluso redes seguras pueden ser vulnerables al ataque WPS (Wi-Fi Protected Setup), especialmente si algún punto de acceso tiene WPS activado.</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Instalación de Kali</a:t>
            </a:r>
            <a:endParaRPr/>
          </a:p>
        </p:txBody>
      </p:sp>
      <p:sp>
        <p:nvSpPr>
          <p:cNvPr id="139" name="Google Shape;139;p20"/>
          <p:cNvSpPr txBox="1"/>
          <p:nvPr>
            <p:ph idx="1" type="body"/>
          </p:nvPr>
        </p:nvSpPr>
        <p:spPr>
          <a:xfrm>
            <a:off x="727650" y="1853850"/>
            <a:ext cx="7688700" cy="11478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s" sz="1400"/>
              <a:t>Luego se debe elegir la partición como primaria, configurar la partición (ext4fs, XFS),  activar la marca de arranque y finalizar la definición de la partición y escribir los cambios.</a:t>
            </a:r>
            <a:endParaRPr sz="1400"/>
          </a:p>
        </p:txBody>
      </p:sp>
      <p:pic>
        <p:nvPicPr>
          <p:cNvPr id="140" name="Google Shape;140;p20"/>
          <p:cNvPicPr preferRelativeResize="0"/>
          <p:nvPr/>
        </p:nvPicPr>
        <p:blipFill rotWithShape="1">
          <a:blip r:embed="rId3">
            <a:alphaModFix/>
          </a:blip>
          <a:srcRect b="13222" l="7174" r="15341" t="9138"/>
          <a:stretch/>
        </p:blipFill>
        <p:spPr>
          <a:xfrm>
            <a:off x="166250" y="3103823"/>
            <a:ext cx="2583200" cy="1661150"/>
          </a:xfrm>
          <a:prstGeom prst="rect">
            <a:avLst/>
          </a:prstGeom>
          <a:noFill/>
          <a:ln>
            <a:noFill/>
          </a:ln>
        </p:spPr>
      </p:pic>
      <p:pic>
        <p:nvPicPr>
          <p:cNvPr id="141" name="Google Shape;141;p20"/>
          <p:cNvPicPr preferRelativeResize="0"/>
          <p:nvPr/>
        </p:nvPicPr>
        <p:blipFill>
          <a:blip r:embed="rId4">
            <a:alphaModFix/>
          </a:blip>
          <a:stretch>
            <a:fillRect/>
          </a:stretch>
        </p:blipFill>
        <p:spPr>
          <a:xfrm>
            <a:off x="2899400" y="2892825"/>
            <a:ext cx="2873474" cy="2083150"/>
          </a:xfrm>
          <a:prstGeom prst="rect">
            <a:avLst/>
          </a:prstGeom>
          <a:noFill/>
          <a:ln>
            <a:noFill/>
          </a:ln>
        </p:spPr>
      </p:pic>
      <p:pic>
        <p:nvPicPr>
          <p:cNvPr id="142" name="Google Shape;142;p20"/>
          <p:cNvPicPr preferRelativeResize="0"/>
          <p:nvPr/>
        </p:nvPicPr>
        <p:blipFill>
          <a:blip r:embed="rId5">
            <a:alphaModFix/>
          </a:blip>
          <a:stretch>
            <a:fillRect/>
          </a:stretch>
        </p:blipFill>
        <p:spPr>
          <a:xfrm>
            <a:off x="5922825" y="2892823"/>
            <a:ext cx="3221175" cy="20831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9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WPA/WPA2</a:t>
            </a:r>
            <a:endParaRPr/>
          </a:p>
        </p:txBody>
      </p:sp>
      <p:sp>
        <p:nvSpPr>
          <p:cNvPr id="609" name="Google Shape;609;p92"/>
          <p:cNvSpPr txBox="1"/>
          <p:nvPr>
            <p:ph idx="1" type="body"/>
          </p:nvPr>
        </p:nvSpPr>
        <p:spPr>
          <a:xfrm>
            <a:off x="676200" y="1941050"/>
            <a:ext cx="7791600" cy="3027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s"/>
              <a:t>El ataque a WPS puede realizarse mediante herramientas como Reaver o Pixiewps, que aceleran el proceso de obtención de claves en ciertos casos. </a:t>
            </a:r>
            <a:endParaRPr/>
          </a:p>
          <a:p>
            <a:pPr indent="0" lvl="0" marL="457200" rtl="0" algn="l">
              <a:spcBef>
                <a:spcPts val="1000"/>
              </a:spcBef>
              <a:spcAft>
                <a:spcPts val="0"/>
              </a:spcAft>
              <a:buNone/>
            </a:pPr>
            <a:r>
              <a:t/>
            </a:r>
            <a:endParaRPr/>
          </a:p>
          <a:p>
            <a:pPr indent="-311150" lvl="0" marL="457200" rtl="0" algn="l">
              <a:spcBef>
                <a:spcPts val="1000"/>
              </a:spcBef>
              <a:spcAft>
                <a:spcPts val="0"/>
              </a:spcAft>
              <a:buSzPts val="1300"/>
              <a:buChar char="●"/>
            </a:pPr>
            <a:r>
              <a:rPr lang="es"/>
              <a:t>Si no hay soporte para WPS, se analiza el cifrado de la red. </a:t>
            </a:r>
            <a:endParaRPr/>
          </a:p>
          <a:p>
            <a:pPr indent="0" lvl="0" marL="457200" rtl="0" algn="l">
              <a:spcBef>
                <a:spcPts val="1000"/>
              </a:spcBef>
              <a:spcAft>
                <a:spcPts val="0"/>
              </a:spcAft>
              <a:buNone/>
            </a:pPr>
            <a:r>
              <a:t/>
            </a:r>
            <a:endParaRPr/>
          </a:p>
          <a:p>
            <a:pPr indent="-311150" lvl="0" marL="457200" rtl="0" algn="l">
              <a:spcBef>
                <a:spcPts val="1000"/>
              </a:spcBef>
              <a:spcAft>
                <a:spcPts val="0"/>
              </a:spcAft>
              <a:buSzPts val="1300"/>
              <a:buChar char="●"/>
            </a:pPr>
            <a:r>
              <a:rPr lang="es"/>
              <a:t>A diferencia de WEP, no se pueden aprovechar las debilidades de diseño de WPA o WPA2 para inyectar paquetes y acelerar el proceso de obtención de claves. </a:t>
            </a:r>
            <a:endParaRPr/>
          </a:p>
          <a:p>
            <a:pPr indent="0" lvl="0" marL="457200" rtl="0" algn="l">
              <a:spcBef>
                <a:spcPts val="1000"/>
              </a:spcBef>
              <a:spcAft>
                <a:spcPts val="0"/>
              </a:spcAft>
              <a:buNone/>
            </a:pPr>
            <a:r>
              <a:t/>
            </a:r>
            <a:endParaRPr/>
          </a:p>
          <a:p>
            <a:pPr indent="-311150" lvl="0" marL="457200" rtl="0" algn="l">
              <a:spcBef>
                <a:spcPts val="1000"/>
              </a:spcBef>
              <a:spcAft>
                <a:spcPts val="1000"/>
              </a:spcAft>
              <a:buSzPts val="1300"/>
              <a:buChar char="●"/>
            </a:pPr>
            <a:r>
              <a:rPr lang="es"/>
              <a:t>En este caso, se recurre a ataques de fuerza bruta, diccionario de claves o tablas rainbow.</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9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WPA/WPA2</a:t>
            </a:r>
            <a:endParaRPr/>
          </a:p>
        </p:txBody>
      </p:sp>
      <p:sp>
        <p:nvSpPr>
          <p:cNvPr id="615" name="Google Shape;615;p93"/>
          <p:cNvSpPr txBox="1"/>
          <p:nvPr>
            <p:ph idx="1" type="body"/>
          </p:nvPr>
        </p:nvSpPr>
        <p:spPr>
          <a:xfrm>
            <a:off x="676200" y="1941050"/>
            <a:ext cx="7791600" cy="813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1000"/>
              </a:spcAft>
              <a:buSzPts val="1300"/>
              <a:buChar char="●"/>
            </a:pPr>
            <a:r>
              <a:rPr lang="es"/>
              <a:t>S</a:t>
            </a:r>
            <a:r>
              <a:rPr lang="es"/>
              <a:t>e inicia el proceso deteniendo la interfaz actual con el comando </a:t>
            </a:r>
            <a:r>
              <a:rPr lang="es">
                <a:latin typeface="Raleway"/>
                <a:ea typeface="Raleway"/>
                <a:cs typeface="Raleway"/>
                <a:sym typeface="Raleway"/>
              </a:rPr>
              <a:t>airmon-ng stop ath0</a:t>
            </a:r>
            <a:r>
              <a:rPr lang="es"/>
              <a:t>. Luego, se identifica el nombre del interfaz Wi-Fi mediante </a:t>
            </a:r>
            <a:r>
              <a:rPr lang="es">
                <a:latin typeface="Raleway"/>
                <a:ea typeface="Raleway"/>
                <a:cs typeface="Raleway"/>
                <a:sym typeface="Raleway"/>
              </a:rPr>
              <a:t>iwconfig</a:t>
            </a:r>
            <a:r>
              <a:rPr lang="es"/>
              <a:t> y se arranca el modo monitor con </a:t>
            </a:r>
            <a:r>
              <a:rPr lang="es">
                <a:latin typeface="Raleway"/>
                <a:ea typeface="Raleway"/>
                <a:cs typeface="Raleway"/>
                <a:sym typeface="Raleway"/>
              </a:rPr>
              <a:t>airmon-ng start interfaz 9</a:t>
            </a:r>
            <a:r>
              <a:rPr lang="es"/>
              <a:t>. Se verifica que se ha ingresado al modo monitor.</a:t>
            </a:r>
            <a:endParaRPr/>
          </a:p>
        </p:txBody>
      </p:sp>
      <p:pic>
        <p:nvPicPr>
          <p:cNvPr id="616" name="Google Shape;616;p93"/>
          <p:cNvPicPr preferRelativeResize="0"/>
          <p:nvPr/>
        </p:nvPicPr>
        <p:blipFill>
          <a:blip r:embed="rId3">
            <a:alphaModFix/>
          </a:blip>
          <a:stretch>
            <a:fillRect/>
          </a:stretch>
        </p:blipFill>
        <p:spPr>
          <a:xfrm>
            <a:off x="2279638" y="2841850"/>
            <a:ext cx="4584724" cy="20464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9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WPA/WPA2</a:t>
            </a:r>
            <a:endParaRPr/>
          </a:p>
        </p:txBody>
      </p:sp>
      <p:sp>
        <p:nvSpPr>
          <p:cNvPr id="622" name="Google Shape;622;p94"/>
          <p:cNvSpPr txBox="1"/>
          <p:nvPr>
            <p:ph idx="1" type="body"/>
          </p:nvPr>
        </p:nvSpPr>
        <p:spPr>
          <a:xfrm>
            <a:off x="676200" y="1853850"/>
            <a:ext cx="7791600" cy="826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1000"/>
              </a:spcAft>
              <a:buSzPts val="1300"/>
              <a:buChar char="●"/>
            </a:pPr>
            <a:r>
              <a:rPr lang="es"/>
              <a:t>El siguiente paso consiste en realizar un volcado de información utilizando </a:t>
            </a:r>
            <a:r>
              <a:rPr lang="es">
                <a:latin typeface="Raleway"/>
                <a:ea typeface="Raleway"/>
                <a:cs typeface="Raleway"/>
                <a:sym typeface="Raleway"/>
              </a:rPr>
              <a:t>airodump-ng interfazmonitor</a:t>
            </a:r>
            <a:r>
              <a:rPr lang="es"/>
              <a:t>. Se espera un tiempo para observar las redes disponibles, prestando atención a aquellas con autenticación vía PSK y clientes conectados.</a:t>
            </a:r>
            <a:endParaRPr/>
          </a:p>
        </p:txBody>
      </p:sp>
      <p:pic>
        <p:nvPicPr>
          <p:cNvPr id="623" name="Google Shape;623;p94"/>
          <p:cNvPicPr preferRelativeResize="0"/>
          <p:nvPr/>
        </p:nvPicPr>
        <p:blipFill>
          <a:blip r:embed="rId3">
            <a:alphaModFix/>
          </a:blip>
          <a:stretch>
            <a:fillRect/>
          </a:stretch>
        </p:blipFill>
        <p:spPr>
          <a:xfrm>
            <a:off x="2706687" y="2680050"/>
            <a:ext cx="3730629" cy="23398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9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WPA/WPA2</a:t>
            </a:r>
            <a:endParaRPr/>
          </a:p>
        </p:txBody>
      </p:sp>
      <p:sp>
        <p:nvSpPr>
          <p:cNvPr id="629" name="Google Shape;629;p95"/>
          <p:cNvSpPr txBox="1"/>
          <p:nvPr>
            <p:ph idx="1" type="body"/>
          </p:nvPr>
        </p:nvSpPr>
        <p:spPr>
          <a:xfrm>
            <a:off x="676200" y="2008300"/>
            <a:ext cx="7791600" cy="2280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s"/>
              <a:t>Se seleccionan las redes objetivo y se lanza el programa de volcado con </a:t>
            </a:r>
            <a:r>
              <a:rPr lang="es">
                <a:latin typeface="Raleway"/>
                <a:ea typeface="Raleway"/>
                <a:cs typeface="Raleway"/>
                <a:sym typeface="Raleway"/>
              </a:rPr>
              <a:t>airodump-ng -c 1 --bssid macBSSID -w le interfazmonitor</a:t>
            </a:r>
            <a:r>
              <a:rPr lang="es"/>
              <a:t>.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311150" lvl="0" marL="457200" rtl="0" algn="l">
              <a:spcBef>
                <a:spcPts val="1000"/>
              </a:spcBef>
              <a:spcAft>
                <a:spcPts val="1000"/>
              </a:spcAft>
              <a:buSzPts val="1300"/>
              <a:buChar char="●"/>
            </a:pPr>
            <a:r>
              <a:rPr lang="es"/>
              <a:t>Después de identificar clientes conectados, se elige uno y se procede a desconectarlo de la red con </a:t>
            </a:r>
            <a:r>
              <a:rPr lang="es">
                <a:latin typeface="Raleway"/>
                <a:ea typeface="Raleway"/>
                <a:cs typeface="Raleway"/>
                <a:sym typeface="Raleway"/>
              </a:rPr>
              <a:t>aireplay-ng -0 1 -a macBSSID -c macCliente interfazmonitor</a:t>
            </a:r>
            <a:r>
              <a:rPr lang="es"/>
              <a:t>.</a:t>
            </a:r>
            <a:endParaRPr/>
          </a:p>
        </p:txBody>
      </p:sp>
      <p:pic>
        <p:nvPicPr>
          <p:cNvPr id="630" name="Google Shape;630;p95"/>
          <p:cNvPicPr preferRelativeResize="0"/>
          <p:nvPr/>
        </p:nvPicPr>
        <p:blipFill>
          <a:blip r:embed="rId3">
            <a:alphaModFix/>
          </a:blip>
          <a:stretch>
            <a:fillRect/>
          </a:stretch>
        </p:blipFill>
        <p:spPr>
          <a:xfrm>
            <a:off x="2957375" y="2664175"/>
            <a:ext cx="3232825" cy="969150"/>
          </a:xfrm>
          <a:prstGeom prst="rect">
            <a:avLst/>
          </a:prstGeom>
          <a:noFill/>
          <a:ln>
            <a:noFill/>
          </a:ln>
        </p:spPr>
      </p:pic>
      <p:pic>
        <p:nvPicPr>
          <p:cNvPr id="631" name="Google Shape;631;p95"/>
          <p:cNvPicPr preferRelativeResize="0"/>
          <p:nvPr/>
        </p:nvPicPr>
        <p:blipFill>
          <a:blip r:embed="rId4">
            <a:alphaModFix/>
          </a:blip>
          <a:stretch>
            <a:fillRect/>
          </a:stretch>
        </p:blipFill>
        <p:spPr>
          <a:xfrm>
            <a:off x="2354475" y="4289200"/>
            <a:ext cx="4438650" cy="4953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9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WPA/WPA2</a:t>
            </a:r>
            <a:endParaRPr/>
          </a:p>
        </p:txBody>
      </p:sp>
      <p:sp>
        <p:nvSpPr>
          <p:cNvPr id="637" name="Google Shape;637;p96"/>
          <p:cNvSpPr txBox="1"/>
          <p:nvPr>
            <p:ph idx="1" type="body"/>
          </p:nvPr>
        </p:nvSpPr>
        <p:spPr>
          <a:xfrm>
            <a:off x="676200" y="1853850"/>
            <a:ext cx="7791600" cy="1969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s"/>
              <a:t>Finalmente, se realiza el ataque con </a:t>
            </a:r>
            <a:r>
              <a:rPr i="1" lang="es"/>
              <a:t>aircrack-ng</a:t>
            </a:r>
            <a:r>
              <a:rPr lang="es"/>
              <a:t> utilizando un diccionario de claves. Se puede emplear diccionarios como </a:t>
            </a:r>
            <a:r>
              <a:rPr i="1" lang="es"/>
              <a:t>rockyou</a:t>
            </a:r>
            <a:r>
              <a:rPr lang="es"/>
              <a:t> o descargar otros desde fuentes externas. Se eliminan duplicados del diccionario para acelerar el proceso con </a:t>
            </a:r>
            <a:r>
              <a:rPr lang="es">
                <a:latin typeface="Raleway"/>
                <a:ea typeface="Raleway"/>
                <a:cs typeface="Raleway"/>
                <a:sym typeface="Raleway"/>
              </a:rPr>
              <a:t>sort diccionario | uniq -u &gt; diccionarioU</a:t>
            </a:r>
            <a:r>
              <a:rPr lang="es"/>
              <a:t>. Luego, se ejecuta el ataque con </a:t>
            </a:r>
            <a:r>
              <a:rPr lang="es">
                <a:latin typeface="Raleway"/>
                <a:ea typeface="Raleway"/>
                <a:cs typeface="Raleway"/>
                <a:sym typeface="Raleway"/>
              </a:rPr>
              <a:t>aircrack-ng -w diccionario -b macBSSID file*.cap</a:t>
            </a:r>
            <a:r>
              <a:rPr lang="es"/>
              <a:t>.</a:t>
            </a:r>
            <a:endParaRPr/>
          </a:p>
          <a:p>
            <a:pPr indent="-311150" lvl="0" marL="457200" rtl="0" algn="l">
              <a:spcBef>
                <a:spcPts val="1000"/>
              </a:spcBef>
              <a:spcAft>
                <a:spcPts val="1000"/>
              </a:spcAft>
              <a:buSzPts val="1300"/>
              <a:buChar char="●"/>
            </a:pPr>
            <a:r>
              <a:rPr lang="es"/>
              <a:t>El resultado puede ser la obtención exitosa de la clave, evidenciada por la detección del handshake en la salida de </a:t>
            </a:r>
            <a:r>
              <a:rPr i="1" lang="es"/>
              <a:t>airodump-ng</a:t>
            </a:r>
            <a:r>
              <a:rPr lang="es"/>
              <a:t>.</a:t>
            </a:r>
            <a:endParaRPr/>
          </a:p>
        </p:txBody>
      </p:sp>
      <p:pic>
        <p:nvPicPr>
          <p:cNvPr id="638" name="Google Shape;638;p96"/>
          <p:cNvPicPr preferRelativeResize="0"/>
          <p:nvPr/>
        </p:nvPicPr>
        <p:blipFill rotWithShape="1">
          <a:blip r:embed="rId3">
            <a:alphaModFix/>
          </a:blip>
          <a:srcRect b="8" l="0" r="29765" t="19294"/>
          <a:stretch/>
        </p:blipFill>
        <p:spPr>
          <a:xfrm>
            <a:off x="729450" y="3758526"/>
            <a:ext cx="4200500" cy="821700"/>
          </a:xfrm>
          <a:prstGeom prst="rect">
            <a:avLst/>
          </a:prstGeom>
          <a:noFill/>
          <a:ln>
            <a:noFill/>
          </a:ln>
        </p:spPr>
      </p:pic>
      <p:pic>
        <p:nvPicPr>
          <p:cNvPr id="639" name="Google Shape;639;p96"/>
          <p:cNvPicPr preferRelativeResize="0"/>
          <p:nvPr/>
        </p:nvPicPr>
        <p:blipFill rotWithShape="1">
          <a:blip r:embed="rId4">
            <a:alphaModFix/>
          </a:blip>
          <a:srcRect b="0" l="0" r="36061" t="10442"/>
          <a:stretch/>
        </p:blipFill>
        <p:spPr>
          <a:xfrm>
            <a:off x="5332175" y="3309550"/>
            <a:ext cx="3085975" cy="17196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97"/>
          <p:cNvSpPr txBox="1"/>
          <p:nvPr>
            <p:ph type="ctrTitle"/>
          </p:nvPr>
        </p:nvSpPr>
        <p:spPr>
          <a:xfrm>
            <a:off x="727950" y="1489500"/>
            <a:ext cx="7688100" cy="216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a:t>CAPÍTULO 7</a:t>
            </a:r>
            <a:endParaRPr/>
          </a:p>
          <a:p>
            <a:pPr indent="0" lvl="0" marL="0" rtl="0" algn="ctr">
              <a:spcBef>
                <a:spcPts val="0"/>
              </a:spcBef>
              <a:spcAft>
                <a:spcPts val="0"/>
              </a:spcAft>
              <a:buNone/>
            </a:pPr>
            <a:r>
              <a:rPr lang="es"/>
              <a:t>AUDITORÍAS A APLICACIONES WEB</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9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Auditorías a Aplicaciones Web</a:t>
            </a:r>
            <a:endParaRPr/>
          </a:p>
        </p:txBody>
      </p:sp>
      <p:sp>
        <p:nvSpPr>
          <p:cNvPr id="650" name="Google Shape;650;p9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s" sz="1400"/>
              <a:t>Las auditorías a aplicaciones web tienen dos enfoques:</a:t>
            </a:r>
            <a:endParaRPr sz="1400"/>
          </a:p>
          <a:p>
            <a:pPr indent="-317500" lvl="0" marL="457200" rtl="0" algn="just">
              <a:spcBef>
                <a:spcPts val="1200"/>
              </a:spcBef>
              <a:spcAft>
                <a:spcPts val="0"/>
              </a:spcAft>
              <a:buSzPts val="1400"/>
              <a:buChar char="●"/>
            </a:pPr>
            <a:r>
              <a:rPr lang="es" sz="1400"/>
              <a:t>Identificar software instalado y si no </a:t>
            </a:r>
            <a:r>
              <a:rPr lang="es" sz="1400"/>
              <a:t>está</a:t>
            </a:r>
            <a:r>
              <a:rPr lang="es" sz="1400"/>
              <a:t> </a:t>
            </a:r>
            <a:r>
              <a:rPr lang="es" sz="1400"/>
              <a:t>actualizado</a:t>
            </a:r>
            <a:r>
              <a:rPr lang="es" sz="1400"/>
              <a:t>, aplicar las </a:t>
            </a:r>
            <a:r>
              <a:rPr lang="es" sz="1400"/>
              <a:t>vulnerabilidades</a:t>
            </a:r>
            <a:r>
              <a:rPr lang="es" sz="1400"/>
              <a:t> conocidas.</a:t>
            </a:r>
            <a:endParaRPr sz="1400"/>
          </a:p>
          <a:p>
            <a:pPr indent="-317500" lvl="0" marL="457200" rtl="0" algn="just">
              <a:spcBef>
                <a:spcPts val="0"/>
              </a:spcBef>
              <a:spcAft>
                <a:spcPts val="0"/>
              </a:spcAft>
              <a:buSzPts val="1400"/>
              <a:buChar char="●"/>
            </a:pPr>
            <a:r>
              <a:rPr lang="es" sz="1400"/>
              <a:t>Conocidas determinadas vulnerabilidades, intentar identificar si en algún momento el sitio web es vulnerable.</a:t>
            </a:r>
            <a:endParaRPr sz="1400"/>
          </a:p>
          <a:p>
            <a:pPr indent="0" lvl="0" marL="0" rtl="0" algn="just">
              <a:spcBef>
                <a:spcPts val="1200"/>
              </a:spcBef>
              <a:spcAft>
                <a:spcPts val="1200"/>
              </a:spcAft>
              <a:buNone/>
            </a:pPr>
            <a:r>
              <a:rPr lang="es" sz="1400"/>
              <a:t>El primer enfoque es el más barato y el segundo es </a:t>
            </a:r>
            <a:r>
              <a:rPr lang="es" sz="1400"/>
              <a:t>más</a:t>
            </a:r>
            <a:r>
              <a:rPr lang="es" sz="1400"/>
              <a:t> exhaustivo, </a:t>
            </a:r>
            <a:r>
              <a:rPr lang="es" sz="1400"/>
              <a:t>pero</a:t>
            </a:r>
            <a:r>
              <a:rPr lang="es" sz="1400"/>
              <a:t> supone </a:t>
            </a:r>
            <a:r>
              <a:rPr lang="es" sz="1400"/>
              <a:t>auditar</a:t>
            </a:r>
            <a:r>
              <a:rPr lang="es" sz="1400"/>
              <a:t> mucho código. El primer </a:t>
            </a:r>
            <a:r>
              <a:rPr lang="es" sz="1400"/>
              <a:t>enfoque</a:t>
            </a:r>
            <a:r>
              <a:rPr lang="es" sz="1400"/>
              <a:t> es el más utilizado.</a:t>
            </a:r>
            <a:endParaRPr sz="1400"/>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9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Inyección SQL</a:t>
            </a:r>
            <a:endParaRPr/>
          </a:p>
        </p:txBody>
      </p:sp>
      <p:sp>
        <p:nvSpPr>
          <p:cNvPr id="656" name="Google Shape;656;p99"/>
          <p:cNvSpPr txBox="1"/>
          <p:nvPr>
            <p:ph idx="1" type="body"/>
          </p:nvPr>
        </p:nvSpPr>
        <p:spPr>
          <a:xfrm>
            <a:off x="729450" y="1919300"/>
            <a:ext cx="7688700" cy="2727600"/>
          </a:xfrm>
          <a:prstGeom prst="rect">
            <a:avLst/>
          </a:prstGeom>
        </p:spPr>
        <p:txBody>
          <a:bodyPr anchorCtr="0" anchor="t" bIns="91425" lIns="91425" spcFirstLastPara="1" rIns="91425" wrap="square" tIns="91425">
            <a:noAutofit/>
          </a:bodyPr>
          <a:lstStyle/>
          <a:p>
            <a:pPr indent="0" lvl="0" marL="0" rtl="0" algn="just">
              <a:spcBef>
                <a:spcPts val="1500"/>
              </a:spcBef>
              <a:spcAft>
                <a:spcPts val="0"/>
              </a:spcAft>
              <a:buNone/>
            </a:pPr>
            <a:r>
              <a:rPr lang="es" sz="1400">
                <a:solidFill>
                  <a:srgbClr val="374151"/>
                </a:solidFill>
              </a:rPr>
              <a:t>Consiste en concatenar variables sin verificar su contenido, aprovechando errores de programación. Por ejemplo: Concatenar una variable no validada en una sentencia SQL, permitiendo ataques como la eliminación de tablas.</a:t>
            </a:r>
            <a:endParaRPr sz="1400">
              <a:solidFill>
                <a:srgbClr val="374151"/>
              </a:solidFill>
            </a:endParaRPr>
          </a:p>
          <a:p>
            <a:pPr indent="0" lvl="0" marL="0" rtl="0" algn="just">
              <a:spcBef>
                <a:spcPts val="1500"/>
              </a:spcBef>
              <a:spcAft>
                <a:spcPts val="0"/>
              </a:spcAft>
              <a:buNone/>
            </a:pPr>
            <a:r>
              <a:rPr lang="es" sz="1400">
                <a:solidFill>
                  <a:srgbClr val="374151"/>
                </a:solidFill>
              </a:rPr>
              <a:t>Suelen ocurrir en plugins mal programados y código propio apresurado. El objetivo principal es explorar bases de datos internas, no necesariamente sabotear, buscando acceso a información estratégica.</a:t>
            </a:r>
            <a:endParaRPr sz="1400">
              <a:solidFill>
                <a:srgbClr val="374151"/>
              </a:solidFill>
            </a:endParaRPr>
          </a:p>
          <a:p>
            <a:pPr indent="0" lvl="0" marL="0" rtl="0" algn="just">
              <a:spcBef>
                <a:spcPts val="1500"/>
              </a:spcBef>
              <a:spcAft>
                <a:spcPts val="0"/>
              </a:spcAft>
              <a:buNone/>
            </a:pPr>
            <a:r>
              <a:rPr lang="es" sz="1400">
                <a:solidFill>
                  <a:srgbClr val="374151"/>
                </a:solidFill>
              </a:rPr>
              <a:t>En código en producción, se filtran caracteres sensibles, pero aún pueden existir vulnerabilidades. La auditoría implica rastrear variables desde el código fuente para identificar posibles inyecciones SQL, utilizando expresiones regulares y verificando la concatenación de cadenas.</a:t>
            </a:r>
            <a:endParaRPr sz="14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10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XSS (Cross-Site Scripting)</a:t>
            </a:r>
            <a:endParaRPr/>
          </a:p>
        </p:txBody>
      </p:sp>
      <p:sp>
        <p:nvSpPr>
          <p:cNvPr id="662" name="Google Shape;662;p100"/>
          <p:cNvSpPr txBox="1"/>
          <p:nvPr>
            <p:ph idx="1" type="body"/>
          </p:nvPr>
        </p:nvSpPr>
        <p:spPr>
          <a:xfrm>
            <a:off x="729450" y="1943850"/>
            <a:ext cx="7688700" cy="2703000"/>
          </a:xfrm>
          <a:prstGeom prst="rect">
            <a:avLst/>
          </a:prstGeom>
        </p:spPr>
        <p:txBody>
          <a:bodyPr anchorCtr="0" anchor="t" bIns="91425" lIns="91425" spcFirstLastPara="1" rIns="91425" wrap="square" tIns="91425">
            <a:noAutofit/>
          </a:bodyPr>
          <a:lstStyle/>
          <a:p>
            <a:pPr indent="0" lvl="0" marL="0" rtl="0" algn="just">
              <a:spcBef>
                <a:spcPts val="1500"/>
              </a:spcBef>
              <a:spcAft>
                <a:spcPts val="0"/>
              </a:spcAft>
              <a:buNone/>
            </a:pPr>
            <a:r>
              <a:rPr lang="es" sz="1400">
                <a:solidFill>
                  <a:srgbClr val="374151"/>
                </a:solidFill>
              </a:rPr>
              <a:t>Vulnerabilidad que permite la inserción de código, generalmente JavaScript, en sitios web remotos. Requiere sólidos conocimientos de programación web y JavaScript para su explotación efectiva.</a:t>
            </a:r>
            <a:endParaRPr sz="1400">
              <a:solidFill>
                <a:srgbClr val="374151"/>
              </a:solidFill>
            </a:endParaRPr>
          </a:p>
          <a:p>
            <a:pPr indent="0" lvl="0" marL="0" rtl="0" algn="just">
              <a:spcBef>
                <a:spcPts val="1500"/>
              </a:spcBef>
              <a:spcAft>
                <a:spcPts val="0"/>
              </a:spcAft>
              <a:buNone/>
            </a:pPr>
            <a:r>
              <a:rPr lang="es" sz="1400">
                <a:solidFill>
                  <a:srgbClr val="374151"/>
                </a:solidFill>
              </a:rPr>
              <a:t>Aprovecha la confianza predeterminada del servidor en su propio contenido. Permite ejecutar código no propio para extraer y manipular información, eludiendo restricciones de interfaz.</a:t>
            </a:r>
            <a:endParaRPr sz="1400">
              <a:solidFill>
                <a:srgbClr val="374151"/>
              </a:solidFill>
            </a:endParaRPr>
          </a:p>
          <a:p>
            <a:pPr indent="0" lvl="0" marL="0" rtl="0" algn="just">
              <a:spcBef>
                <a:spcPts val="1500"/>
              </a:spcBef>
              <a:spcAft>
                <a:spcPts val="0"/>
              </a:spcAft>
              <a:buNone/>
            </a:pPr>
            <a:r>
              <a:rPr lang="es" sz="1400">
                <a:solidFill>
                  <a:srgbClr val="374151"/>
                </a:solidFill>
              </a:rPr>
              <a:t>Útil para obtener listados de usuarios, volcados de tablas y enviar correos con información. Utiliza tags como script e iframe, atributos como behavior de STYLE de FK, y AJAX para introducir objetos XMLHttp. La detección se puede realizar mediante el uso de proxys inversos, especialmente para código HTML o JavaScript empotrado.</a:t>
            </a:r>
            <a:endParaRPr sz="1500"/>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10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Inclusión de archivos locales</a:t>
            </a:r>
            <a:endParaRPr/>
          </a:p>
        </p:txBody>
      </p:sp>
      <p:sp>
        <p:nvSpPr>
          <p:cNvPr id="668" name="Google Shape;668;p10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just">
              <a:spcBef>
                <a:spcPts val="1500"/>
              </a:spcBef>
              <a:spcAft>
                <a:spcPts val="0"/>
              </a:spcAft>
              <a:buNone/>
            </a:pPr>
            <a:r>
              <a:rPr lang="es" sz="1400">
                <a:solidFill>
                  <a:srgbClr val="000000"/>
                </a:solidFill>
              </a:rPr>
              <a:t>Similar a la inyección SQL, se aprovecha de parámetros sin filtrar en la manipulación de archivos. Permite acceder a archivos locales y obtener información sensible, como configuraciones de base de datos, al explotar parámetros en GET, POST o cookies.</a:t>
            </a:r>
            <a:endParaRPr sz="1400">
              <a:solidFill>
                <a:srgbClr val="000000"/>
              </a:solidFill>
            </a:endParaRPr>
          </a:p>
          <a:p>
            <a:pPr indent="0" lvl="0" marL="0" rtl="0" algn="just">
              <a:spcBef>
                <a:spcPts val="1500"/>
              </a:spcBef>
              <a:spcAft>
                <a:spcPts val="0"/>
              </a:spcAft>
              <a:buNone/>
            </a:pPr>
            <a:r>
              <a:rPr lang="es" sz="1400">
                <a:solidFill>
                  <a:srgbClr val="000000"/>
                </a:solidFill>
              </a:rPr>
              <a:t>Incluye técnicas como la Path Traversal, que utiliza trucos distintos para extraer archivos. También implica la inclusión de archivos remotos para acceder a recursos externos.</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Instalación de Kali</a:t>
            </a:r>
            <a:endParaRPr/>
          </a:p>
        </p:txBody>
      </p:sp>
      <p:sp>
        <p:nvSpPr>
          <p:cNvPr id="148" name="Google Shape;148;p21"/>
          <p:cNvSpPr txBox="1"/>
          <p:nvPr>
            <p:ph idx="1" type="body"/>
          </p:nvPr>
        </p:nvSpPr>
        <p:spPr>
          <a:xfrm>
            <a:off x="729450" y="1968400"/>
            <a:ext cx="7688700" cy="9693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s" sz="1400"/>
              <a:t>Luego se puede decidir especificar una partición para swap (recomendable hacerlo cuando Kali esté instalado), se deben escribir todos los datos en disco y esperar </a:t>
            </a:r>
            <a:r>
              <a:rPr lang="es" sz="1400"/>
              <a:t>que se instale el sistema.</a:t>
            </a:r>
            <a:endParaRPr sz="1400"/>
          </a:p>
        </p:txBody>
      </p:sp>
      <p:pic>
        <p:nvPicPr>
          <p:cNvPr id="149" name="Google Shape;149;p21"/>
          <p:cNvPicPr preferRelativeResize="0"/>
          <p:nvPr/>
        </p:nvPicPr>
        <p:blipFill>
          <a:blip r:embed="rId3">
            <a:alphaModFix/>
          </a:blip>
          <a:stretch>
            <a:fillRect/>
          </a:stretch>
        </p:blipFill>
        <p:spPr>
          <a:xfrm>
            <a:off x="388625" y="3098575"/>
            <a:ext cx="3363425" cy="1760625"/>
          </a:xfrm>
          <a:prstGeom prst="rect">
            <a:avLst/>
          </a:prstGeom>
          <a:noFill/>
          <a:ln>
            <a:noFill/>
          </a:ln>
        </p:spPr>
      </p:pic>
      <p:pic>
        <p:nvPicPr>
          <p:cNvPr id="150" name="Google Shape;150;p21"/>
          <p:cNvPicPr preferRelativeResize="0"/>
          <p:nvPr/>
        </p:nvPicPr>
        <p:blipFill>
          <a:blip r:embed="rId4">
            <a:alphaModFix/>
          </a:blip>
          <a:stretch>
            <a:fillRect/>
          </a:stretch>
        </p:blipFill>
        <p:spPr>
          <a:xfrm>
            <a:off x="4572000" y="3167150"/>
            <a:ext cx="4372475" cy="176062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10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OWASP Zed Attack Proxy</a:t>
            </a:r>
            <a:endParaRPr/>
          </a:p>
        </p:txBody>
      </p:sp>
      <p:sp>
        <p:nvSpPr>
          <p:cNvPr id="674" name="Google Shape;674;p102"/>
          <p:cNvSpPr txBox="1"/>
          <p:nvPr>
            <p:ph idx="1" type="body"/>
          </p:nvPr>
        </p:nvSpPr>
        <p:spPr>
          <a:xfrm>
            <a:off x="729450" y="2078875"/>
            <a:ext cx="43386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s" sz="1400"/>
              <a:t>Es una herramienta de auditoría de sitios web, </a:t>
            </a:r>
            <a:r>
              <a:rPr lang="es" sz="1400"/>
              <a:t>que</a:t>
            </a:r>
            <a:r>
              <a:rPr lang="es" sz="1400"/>
              <a:t> nos permite detectar vulnerabilidades comunes, posee </a:t>
            </a:r>
            <a:r>
              <a:rPr lang="es" sz="1400"/>
              <a:t>escáneres</a:t>
            </a:r>
            <a:r>
              <a:rPr lang="es" sz="1400"/>
              <a:t> pasivos y activos, entre otras funciones dispone de proxy inverso y fuzzing (alimentar la aplicación web con datos extraños y ver cómo se comporta).</a:t>
            </a:r>
            <a:endParaRPr sz="1400"/>
          </a:p>
        </p:txBody>
      </p:sp>
      <p:pic>
        <p:nvPicPr>
          <p:cNvPr id="675" name="Google Shape;675;p102"/>
          <p:cNvPicPr preferRelativeResize="0"/>
          <p:nvPr/>
        </p:nvPicPr>
        <p:blipFill>
          <a:blip r:embed="rId3">
            <a:alphaModFix/>
          </a:blip>
          <a:stretch>
            <a:fillRect/>
          </a:stretch>
        </p:blipFill>
        <p:spPr>
          <a:xfrm>
            <a:off x="5195801" y="1853850"/>
            <a:ext cx="3836399" cy="25811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10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W3AF</a:t>
            </a:r>
            <a:endParaRPr/>
          </a:p>
        </p:txBody>
      </p:sp>
      <p:sp>
        <p:nvSpPr>
          <p:cNvPr id="681" name="Google Shape;681;p103"/>
          <p:cNvSpPr txBox="1"/>
          <p:nvPr>
            <p:ph idx="1" type="body"/>
          </p:nvPr>
        </p:nvSpPr>
        <p:spPr>
          <a:xfrm>
            <a:off x="729450" y="2078875"/>
            <a:ext cx="37179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s" sz="1400"/>
              <a:t>Es una herramienta enfocada a auditar y explotar las vulnerabilidades web. Es conceptualmente bastante </a:t>
            </a:r>
            <a:r>
              <a:rPr lang="es" sz="1400"/>
              <a:t>parecida</a:t>
            </a:r>
            <a:r>
              <a:rPr lang="es" sz="1400"/>
              <a:t> a ZAProxy. Trae un conjunto de exploits </a:t>
            </a:r>
            <a:r>
              <a:rPr lang="es" sz="1400"/>
              <a:t>que</a:t>
            </a:r>
            <a:r>
              <a:rPr lang="es" sz="1400"/>
              <a:t> podemos validar contra una vulnerabilidad encontrada</a:t>
            </a:r>
            <a:endParaRPr sz="1400"/>
          </a:p>
        </p:txBody>
      </p:sp>
      <p:pic>
        <p:nvPicPr>
          <p:cNvPr id="682" name="Google Shape;682;p103"/>
          <p:cNvPicPr preferRelativeResize="0"/>
          <p:nvPr/>
        </p:nvPicPr>
        <p:blipFill>
          <a:blip r:embed="rId3">
            <a:alphaModFix/>
          </a:blip>
          <a:stretch>
            <a:fillRect/>
          </a:stretch>
        </p:blipFill>
        <p:spPr>
          <a:xfrm>
            <a:off x="4862350" y="1717000"/>
            <a:ext cx="4117247" cy="298485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10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NIKTO</a:t>
            </a:r>
            <a:endParaRPr/>
          </a:p>
        </p:txBody>
      </p:sp>
      <p:sp>
        <p:nvSpPr>
          <p:cNvPr id="688" name="Google Shape;688;p104"/>
          <p:cNvSpPr txBox="1"/>
          <p:nvPr>
            <p:ph idx="1" type="body"/>
          </p:nvPr>
        </p:nvSpPr>
        <p:spPr>
          <a:xfrm>
            <a:off x="729450" y="2078875"/>
            <a:ext cx="38424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s" sz="1400"/>
              <a:t>Es una herramienta en consola para analizar las vulnerabilidades de un servidor</a:t>
            </a:r>
            <a:endParaRPr sz="1400"/>
          </a:p>
          <a:p>
            <a:pPr indent="0" lvl="0" marL="0" rtl="0" algn="just">
              <a:spcBef>
                <a:spcPts val="1200"/>
              </a:spcBef>
              <a:spcAft>
                <a:spcPts val="1200"/>
              </a:spcAft>
              <a:buNone/>
            </a:pPr>
            <a:r>
              <a:rPr b="1" lang="es" sz="1400"/>
              <a:t>nikto -h servidor</a:t>
            </a:r>
            <a:endParaRPr b="1" sz="1400"/>
          </a:p>
        </p:txBody>
      </p:sp>
      <p:pic>
        <p:nvPicPr>
          <p:cNvPr id="689" name="Google Shape;689;p104"/>
          <p:cNvPicPr preferRelativeResize="0"/>
          <p:nvPr/>
        </p:nvPicPr>
        <p:blipFill>
          <a:blip r:embed="rId3">
            <a:alphaModFix/>
          </a:blip>
          <a:stretch>
            <a:fillRect/>
          </a:stretch>
        </p:blipFill>
        <p:spPr>
          <a:xfrm>
            <a:off x="4724250" y="2006250"/>
            <a:ext cx="4267350" cy="2204601"/>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05"/>
          <p:cNvSpPr txBox="1"/>
          <p:nvPr>
            <p:ph type="title"/>
          </p:nvPr>
        </p:nvSpPr>
        <p:spPr>
          <a:xfrm>
            <a:off x="727650" y="12327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SQLMAP</a:t>
            </a:r>
            <a:endParaRPr/>
          </a:p>
        </p:txBody>
      </p:sp>
      <p:sp>
        <p:nvSpPr>
          <p:cNvPr id="695" name="Google Shape;695;p105"/>
          <p:cNvSpPr txBox="1"/>
          <p:nvPr>
            <p:ph idx="1" type="body"/>
          </p:nvPr>
        </p:nvSpPr>
        <p:spPr>
          <a:xfrm>
            <a:off x="629400" y="1669700"/>
            <a:ext cx="5266200" cy="3394500"/>
          </a:xfrm>
          <a:prstGeom prst="rect">
            <a:avLst/>
          </a:prstGeom>
        </p:spPr>
        <p:txBody>
          <a:bodyPr anchorCtr="0" anchor="t" bIns="91425" lIns="91425" spcFirstLastPara="1" rIns="91425" wrap="square" tIns="91425">
            <a:noAutofit/>
          </a:bodyPr>
          <a:lstStyle/>
          <a:p>
            <a:pPr indent="0" lvl="0" marL="0" rtl="0" algn="just">
              <a:lnSpc>
                <a:spcPct val="105000"/>
              </a:lnSpc>
              <a:spcBef>
                <a:spcPts val="0"/>
              </a:spcBef>
              <a:spcAft>
                <a:spcPts val="0"/>
              </a:spcAft>
              <a:buSzPts val="852"/>
              <a:buNone/>
            </a:pPr>
            <a:r>
              <a:rPr lang="es" sz="1207"/>
              <a:t>E</a:t>
            </a:r>
            <a:r>
              <a:rPr lang="es" sz="1207"/>
              <a:t>s una aplicación que realiza tests de penetración en sistemas web vía inyecciones SQL. Los parámetros de uso son:</a:t>
            </a:r>
            <a:endParaRPr sz="1207"/>
          </a:p>
          <a:p>
            <a:pPr indent="-305276" lvl="0" marL="457200" rtl="0" algn="just">
              <a:lnSpc>
                <a:spcPct val="105000"/>
              </a:lnSpc>
              <a:spcBef>
                <a:spcPts val="1200"/>
              </a:spcBef>
              <a:spcAft>
                <a:spcPts val="0"/>
              </a:spcAft>
              <a:buSzPts val="1208"/>
              <a:buChar char="●"/>
            </a:pPr>
            <a:r>
              <a:rPr lang="es" sz="1207"/>
              <a:t>-u URL: página web objetivo.</a:t>
            </a:r>
            <a:endParaRPr sz="1207"/>
          </a:p>
          <a:p>
            <a:pPr indent="-305276" lvl="0" marL="457200" rtl="0" algn="just">
              <a:lnSpc>
                <a:spcPct val="105000"/>
              </a:lnSpc>
              <a:spcBef>
                <a:spcPts val="0"/>
              </a:spcBef>
              <a:spcAft>
                <a:spcPts val="0"/>
              </a:spcAft>
              <a:buSzPts val="1208"/>
              <a:buChar char="●"/>
            </a:pPr>
            <a:r>
              <a:rPr lang="es" sz="1207"/>
              <a:t>-p: parámetro vulnerable.</a:t>
            </a:r>
            <a:endParaRPr sz="1207"/>
          </a:p>
          <a:p>
            <a:pPr indent="-305276" lvl="0" marL="457200" rtl="0" algn="just">
              <a:lnSpc>
                <a:spcPct val="105000"/>
              </a:lnSpc>
              <a:spcBef>
                <a:spcPts val="0"/>
              </a:spcBef>
              <a:spcAft>
                <a:spcPts val="0"/>
              </a:spcAft>
              <a:buSzPts val="1208"/>
              <a:buChar char="●"/>
            </a:pPr>
            <a:r>
              <a:rPr lang="es" sz="1207"/>
              <a:t>-dbs: muestra el nombre de todas las bases de datos.</a:t>
            </a:r>
            <a:endParaRPr sz="1207"/>
          </a:p>
          <a:p>
            <a:pPr indent="-305276" lvl="0" marL="457200" rtl="0" algn="just">
              <a:lnSpc>
                <a:spcPct val="105000"/>
              </a:lnSpc>
              <a:spcBef>
                <a:spcPts val="0"/>
              </a:spcBef>
              <a:spcAft>
                <a:spcPts val="0"/>
              </a:spcAft>
              <a:buSzPts val="1208"/>
              <a:buChar char="●"/>
            </a:pPr>
            <a:r>
              <a:rPr lang="es" sz="1207"/>
              <a:t>-D: selecciona el nombre de la base de datos a la que queremos hacer las consultas.</a:t>
            </a:r>
            <a:endParaRPr sz="1207"/>
          </a:p>
          <a:p>
            <a:pPr indent="-305276" lvl="0" marL="457200" rtl="0" algn="just">
              <a:lnSpc>
                <a:spcPct val="105000"/>
              </a:lnSpc>
              <a:spcBef>
                <a:spcPts val="0"/>
              </a:spcBef>
              <a:spcAft>
                <a:spcPts val="0"/>
              </a:spcAft>
              <a:buSzPts val="1208"/>
              <a:buChar char="●"/>
            </a:pPr>
            <a:r>
              <a:rPr lang="es" sz="1207"/>
              <a:t>-tables: muestra el nombre de las tablas en la base de datos seleccionada.</a:t>
            </a:r>
            <a:endParaRPr sz="1207"/>
          </a:p>
          <a:p>
            <a:pPr indent="-305276" lvl="0" marL="457200" rtl="0" algn="just">
              <a:lnSpc>
                <a:spcPct val="105000"/>
              </a:lnSpc>
              <a:spcBef>
                <a:spcPts val="0"/>
              </a:spcBef>
              <a:spcAft>
                <a:spcPts val="0"/>
              </a:spcAft>
              <a:buSzPts val="1208"/>
              <a:buChar char="●"/>
            </a:pPr>
            <a:r>
              <a:rPr lang="es" sz="1207"/>
              <a:t>-T: muestra el nombre de la tabla en la que se realizarán las consultas.</a:t>
            </a:r>
            <a:endParaRPr sz="1207"/>
          </a:p>
          <a:p>
            <a:pPr indent="-305276" lvl="0" marL="457200" rtl="0" algn="just">
              <a:lnSpc>
                <a:spcPct val="105000"/>
              </a:lnSpc>
              <a:spcBef>
                <a:spcPts val="0"/>
              </a:spcBef>
              <a:spcAft>
                <a:spcPts val="0"/>
              </a:spcAft>
              <a:buSzPts val="1208"/>
              <a:buChar char="●"/>
            </a:pPr>
            <a:r>
              <a:rPr lang="es" sz="1207"/>
              <a:t>-columns: muestra el nombre de las columnas de la tabla seleccionada.</a:t>
            </a:r>
            <a:endParaRPr sz="1207"/>
          </a:p>
          <a:p>
            <a:pPr indent="-305276" lvl="0" marL="457200" rtl="0" algn="just">
              <a:lnSpc>
                <a:spcPct val="105000"/>
              </a:lnSpc>
              <a:spcBef>
                <a:spcPts val="0"/>
              </a:spcBef>
              <a:spcAft>
                <a:spcPts val="0"/>
              </a:spcAft>
              <a:buSzPts val="1208"/>
              <a:buChar char="●"/>
            </a:pPr>
            <a:r>
              <a:rPr lang="es" sz="1207"/>
              <a:t>-dump: extrae los datos de la tabla seleccionada a un chero CSV.</a:t>
            </a:r>
            <a:endParaRPr sz="1207"/>
          </a:p>
          <a:p>
            <a:pPr indent="-305276" lvl="0" marL="457200" rtl="0" algn="just">
              <a:lnSpc>
                <a:spcPct val="105000"/>
              </a:lnSpc>
              <a:spcBef>
                <a:spcPts val="0"/>
              </a:spcBef>
              <a:spcAft>
                <a:spcPts val="0"/>
              </a:spcAft>
              <a:buSzPts val="1208"/>
              <a:buChar char="●"/>
            </a:pPr>
            <a:r>
              <a:rPr lang="es" sz="1207"/>
              <a:t>-dbms: permite seleccionar el sistema gestor de bases de datos, si es conocido.</a:t>
            </a:r>
            <a:endParaRPr sz="1307"/>
          </a:p>
        </p:txBody>
      </p:sp>
      <p:pic>
        <p:nvPicPr>
          <p:cNvPr id="696" name="Google Shape;696;p105"/>
          <p:cNvPicPr preferRelativeResize="0"/>
          <p:nvPr/>
        </p:nvPicPr>
        <p:blipFill>
          <a:blip r:embed="rId3">
            <a:alphaModFix/>
          </a:blip>
          <a:stretch>
            <a:fillRect/>
          </a:stretch>
        </p:blipFill>
        <p:spPr>
          <a:xfrm>
            <a:off x="6018425" y="1919950"/>
            <a:ext cx="2992849" cy="2578976"/>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10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WAPITI</a:t>
            </a:r>
            <a:endParaRPr/>
          </a:p>
        </p:txBody>
      </p:sp>
      <p:sp>
        <p:nvSpPr>
          <p:cNvPr id="702" name="Google Shape;702;p106"/>
          <p:cNvSpPr txBox="1"/>
          <p:nvPr>
            <p:ph idx="1" type="body"/>
          </p:nvPr>
        </p:nvSpPr>
        <p:spPr>
          <a:xfrm>
            <a:off x="729450" y="1919125"/>
            <a:ext cx="5129400" cy="2899500"/>
          </a:xfrm>
          <a:prstGeom prst="rect">
            <a:avLst/>
          </a:prstGeom>
        </p:spPr>
        <p:txBody>
          <a:bodyPr anchorCtr="0" anchor="t" bIns="91425" lIns="91425" spcFirstLastPara="1" rIns="91425" wrap="square" tIns="91425">
            <a:noAutofit/>
          </a:bodyPr>
          <a:lstStyle/>
          <a:p>
            <a:pPr indent="0" lvl="0" marL="0" rtl="0" algn="just">
              <a:lnSpc>
                <a:spcPct val="105000"/>
              </a:lnSpc>
              <a:spcBef>
                <a:spcPts val="0"/>
              </a:spcBef>
              <a:spcAft>
                <a:spcPts val="0"/>
              </a:spcAft>
              <a:buSzPts val="1018"/>
              <a:buNone/>
            </a:pPr>
            <a:r>
              <a:rPr lang="es" sz="1302"/>
              <a:t>E</a:t>
            </a:r>
            <a:r>
              <a:rPr lang="es" sz="1302"/>
              <a:t>s un potente </a:t>
            </a:r>
            <a:r>
              <a:rPr lang="es" sz="1302"/>
              <a:t>escáner</a:t>
            </a:r>
            <a:r>
              <a:rPr lang="es" sz="1302"/>
              <a:t> de </a:t>
            </a:r>
            <a:r>
              <a:rPr lang="es" sz="1302"/>
              <a:t>vulnerabilidades</a:t>
            </a:r>
            <a:r>
              <a:rPr lang="es" sz="1302"/>
              <a:t> que </a:t>
            </a:r>
            <a:r>
              <a:rPr lang="es" sz="1302"/>
              <a:t>identifica</a:t>
            </a:r>
            <a:r>
              <a:rPr lang="es" sz="1302"/>
              <a:t> los siguientes errores:</a:t>
            </a:r>
            <a:endParaRPr sz="1302"/>
          </a:p>
          <a:p>
            <a:pPr indent="-311308" lvl="0" marL="457200" rtl="0" algn="just">
              <a:lnSpc>
                <a:spcPct val="105000"/>
              </a:lnSpc>
              <a:spcBef>
                <a:spcPts val="1200"/>
              </a:spcBef>
              <a:spcAft>
                <a:spcPts val="0"/>
              </a:spcAft>
              <a:buSzPts val="1303"/>
              <a:buChar char="●"/>
            </a:pPr>
            <a:r>
              <a:rPr lang="es" sz="1302"/>
              <a:t>XSS</a:t>
            </a:r>
            <a:endParaRPr sz="1302"/>
          </a:p>
          <a:p>
            <a:pPr indent="-311308" lvl="0" marL="457200" rtl="0" algn="just">
              <a:lnSpc>
                <a:spcPct val="105000"/>
              </a:lnSpc>
              <a:spcBef>
                <a:spcPts val="0"/>
              </a:spcBef>
              <a:spcAft>
                <a:spcPts val="0"/>
              </a:spcAft>
              <a:buSzPts val="1303"/>
              <a:buChar char="●"/>
            </a:pPr>
            <a:r>
              <a:rPr lang="es" sz="1302"/>
              <a:t>Inyecciones de base de datos(</a:t>
            </a:r>
            <a:r>
              <a:rPr lang="es" sz="1302"/>
              <a:t>Inyeccion</a:t>
            </a:r>
            <a:r>
              <a:rPr lang="es" sz="1302"/>
              <a:t> SQL, XPATH y PHP, JSP yASP)</a:t>
            </a:r>
            <a:endParaRPr sz="1302"/>
          </a:p>
          <a:p>
            <a:pPr indent="-311308" lvl="0" marL="457200" rtl="0" algn="just">
              <a:lnSpc>
                <a:spcPct val="105000"/>
              </a:lnSpc>
              <a:spcBef>
                <a:spcPts val="0"/>
              </a:spcBef>
              <a:spcAft>
                <a:spcPts val="0"/>
              </a:spcAft>
              <a:buSzPts val="1303"/>
              <a:buChar char="●"/>
            </a:pPr>
            <a:r>
              <a:rPr lang="es" sz="1302"/>
              <a:t>Inyección LDAP</a:t>
            </a:r>
            <a:endParaRPr sz="1302"/>
          </a:p>
          <a:p>
            <a:pPr indent="-311308" lvl="0" marL="457200" rtl="0" algn="just">
              <a:lnSpc>
                <a:spcPct val="105000"/>
              </a:lnSpc>
              <a:spcBef>
                <a:spcPts val="0"/>
              </a:spcBef>
              <a:spcAft>
                <a:spcPts val="0"/>
              </a:spcAft>
              <a:buSzPts val="1303"/>
              <a:buChar char="●"/>
            </a:pPr>
            <a:r>
              <a:rPr lang="es" sz="1302"/>
              <a:t>Errores en la </a:t>
            </a:r>
            <a:r>
              <a:rPr lang="es" sz="1302"/>
              <a:t>gestión</a:t>
            </a:r>
            <a:r>
              <a:rPr lang="es" sz="1302"/>
              <a:t> de </a:t>
            </a:r>
            <a:r>
              <a:rPr lang="es" sz="1302"/>
              <a:t>ficheros</a:t>
            </a:r>
            <a:r>
              <a:rPr lang="es" sz="1302"/>
              <a:t> –fopen, readle, include–</a:t>
            </a:r>
            <a:endParaRPr sz="1302"/>
          </a:p>
          <a:p>
            <a:pPr indent="-311308" lvl="0" marL="457200" rtl="0" algn="just">
              <a:lnSpc>
                <a:spcPct val="105000"/>
              </a:lnSpc>
              <a:spcBef>
                <a:spcPts val="0"/>
              </a:spcBef>
              <a:spcAft>
                <a:spcPts val="0"/>
              </a:spcAft>
              <a:buSzPts val="1303"/>
              <a:buChar char="●"/>
            </a:pPr>
            <a:r>
              <a:rPr lang="es" sz="1302"/>
              <a:t>Detección de ejecución de comandos –eval, system, passtru–</a:t>
            </a:r>
            <a:endParaRPr sz="1302"/>
          </a:p>
          <a:p>
            <a:pPr indent="-311308" lvl="0" marL="457200" rtl="0" algn="just">
              <a:lnSpc>
                <a:spcPct val="105000"/>
              </a:lnSpc>
              <a:spcBef>
                <a:spcPts val="0"/>
              </a:spcBef>
              <a:spcAft>
                <a:spcPts val="0"/>
              </a:spcAft>
              <a:buSzPts val="1303"/>
              <a:buChar char="●"/>
            </a:pPr>
            <a:r>
              <a:rPr lang="es" sz="1302"/>
              <a:t>Inyección CRLF –jación de sesión, HTTP RS– </a:t>
            </a:r>
            <a:endParaRPr sz="1302"/>
          </a:p>
          <a:p>
            <a:pPr indent="0" lvl="0" marL="0" rtl="0" algn="just">
              <a:lnSpc>
                <a:spcPct val="105000"/>
              </a:lnSpc>
              <a:spcBef>
                <a:spcPts val="1200"/>
              </a:spcBef>
              <a:spcAft>
                <a:spcPts val="1200"/>
              </a:spcAft>
              <a:buSzPts val="1018"/>
              <a:buNone/>
            </a:pPr>
            <a:r>
              <a:rPr lang="es" sz="1302"/>
              <a:t>Wapiti puede </a:t>
            </a:r>
            <a:r>
              <a:rPr lang="es" sz="1302"/>
              <a:t>ser sensiblemente</a:t>
            </a:r>
            <a:r>
              <a:rPr lang="es" sz="1302"/>
              <a:t> lento en </a:t>
            </a:r>
            <a:r>
              <a:rPr lang="es" sz="1302"/>
              <a:t>webs muy</a:t>
            </a:r>
            <a:r>
              <a:rPr lang="es" sz="1302"/>
              <a:t> grandes, como instalaciones funcionales de Woocommerce. Pero aún así, es bastante interesante su uso</a:t>
            </a:r>
            <a:endParaRPr sz="1302"/>
          </a:p>
        </p:txBody>
      </p:sp>
      <p:pic>
        <p:nvPicPr>
          <p:cNvPr id="703" name="Google Shape;703;p106"/>
          <p:cNvPicPr preferRelativeResize="0"/>
          <p:nvPr/>
        </p:nvPicPr>
        <p:blipFill>
          <a:blip r:embed="rId3">
            <a:alphaModFix/>
          </a:blip>
          <a:stretch>
            <a:fillRect/>
          </a:stretch>
        </p:blipFill>
        <p:spPr>
          <a:xfrm>
            <a:off x="5932500" y="2006250"/>
            <a:ext cx="3059100" cy="22969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10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WPSCAN</a:t>
            </a:r>
            <a:endParaRPr/>
          </a:p>
        </p:txBody>
      </p:sp>
      <p:sp>
        <p:nvSpPr>
          <p:cNvPr id="709" name="Google Shape;709;p107"/>
          <p:cNvSpPr txBox="1"/>
          <p:nvPr>
            <p:ph idx="1" type="body"/>
          </p:nvPr>
        </p:nvSpPr>
        <p:spPr>
          <a:xfrm>
            <a:off x="729450" y="1911825"/>
            <a:ext cx="4314600" cy="27807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s" sz="1400"/>
              <a:t>Es un escaner de plugins, temas y vulnerabilidades de ambos para Wordpress, </a:t>
            </a:r>
            <a:r>
              <a:rPr lang="es" sz="1400"/>
              <a:t>que</a:t>
            </a:r>
            <a:r>
              <a:rPr lang="es" sz="1400"/>
              <a:t> es bastante potente y sencillo de usar. Su sintaxis básica es:</a:t>
            </a:r>
            <a:endParaRPr sz="1400"/>
          </a:p>
          <a:p>
            <a:pPr indent="0" lvl="0" marL="0" rtl="0" algn="just">
              <a:spcBef>
                <a:spcPts val="1200"/>
              </a:spcBef>
              <a:spcAft>
                <a:spcPts val="0"/>
              </a:spcAft>
              <a:buNone/>
            </a:pPr>
            <a:r>
              <a:rPr b="1" lang="es" sz="1400"/>
              <a:t>wpscan --url dominio</a:t>
            </a:r>
            <a:endParaRPr b="1" sz="1400"/>
          </a:p>
          <a:p>
            <a:pPr indent="0" lvl="0" marL="0" rtl="0" algn="just">
              <a:spcBef>
                <a:spcPts val="1200"/>
              </a:spcBef>
              <a:spcAft>
                <a:spcPts val="1200"/>
              </a:spcAft>
              <a:buNone/>
            </a:pPr>
            <a:r>
              <a:rPr lang="es" sz="1400"/>
              <a:t>Donde dominio es el </a:t>
            </a:r>
            <a:r>
              <a:rPr lang="es" sz="1400"/>
              <a:t>dominio</a:t>
            </a:r>
            <a:r>
              <a:rPr lang="es" sz="1400"/>
              <a:t> </a:t>
            </a:r>
            <a:r>
              <a:rPr lang="es" sz="1400"/>
              <a:t>que</a:t>
            </a:r>
            <a:r>
              <a:rPr lang="es" sz="1400"/>
              <a:t> queremos analizar.</a:t>
            </a:r>
            <a:endParaRPr sz="1400"/>
          </a:p>
        </p:txBody>
      </p:sp>
      <p:pic>
        <p:nvPicPr>
          <p:cNvPr id="710" name="Google Shape;710;p107"/>
          <p:cNvPicPr preferRelativeResize="0"/>
          <p:nvPr/>
        </p:nvPicPr>
        <p:blipFill>
          <a:blip r:embed="rId3">
            <a:alphaModFix/>
          </a:blip>
          <a:stretch>
            <a:fillRect/>
          </a:stretch>
        </p:blipFill>
        <p:spPr>
          <a:xfrm>
            <a:off x="5149200" y="1911817"/>
            <a:ext cx="3842400" cy="2595209"/>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10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Otras Aplicaciones</a:t>
            </a:r>
            <a:endParaRPr/>
          </a:p>
        </p:txBody>
      </p:sp>
      <p:sp>
        <p:nvSpPr>
          <p:cNvPr id="716" name="Google Shape;716;p108"/>
          <p:cNvSpPr txBox="1"/>
          <p:nvPr>
            <p:ph idx="1" type="body"/>
          </p:nvPr>
        </p:nvSpPr>
        <p:spPr>
          <a:xfrm>
            <a:off x="729450" y="1919300"/>
            <a:ext cx="3165300" cy="2752200"/>
          </a:xfrm>
          <a:prstGeom prst="rect">
            <a:avLst/>
          </a:prstGeom>
        </p:spPr>
        <p:txBody>
          <a:bodyPr anchorCtr="0" anchor="t" bIns="91425" lIns="91425" spcFirstLastPara="1" rIns="91425" wrap="square" tIns="91425">
            <a:normAutofit lnSpcReduction="10000"/>
          </a:bodyPr>
          <a:lstStyle/>
          <a:p>
            <a:pPr indent="0" lvl="0" marL="0" rtl="0" algn="just">
              <a:lnSpc>
                <a:spcPct val="100000"/>
              </a:lnSpc>
              <a:spcBef>
                <a:spcPts val="1200"/>
              </a:spcBef>
              <a:spcAft>
                <a:spcPts val="0"/>
              </a:spcAft>
              <a:buNone/>
            </a:pPr>
            <a:r>
              <a:rPr lang="es" sz="1400"/>
              <a:t>Hay muchas más aplicaciones para auditorías de aplicaciones web. Estas son:</a:t>
            </a:r>
            <a:endParaRPr sz="1400"/>
          </a:p>
          <a:p>
            <a:pPr indent="0" lvl="0" marL="0" rtl="0" algn="just">
              <a:lnSpc>
                <a:spcPct val="100000"/>
              </a:lnSpc>
              <a:spcBef>
                <a:spcPts val="1200"/>
              </a:spcBef>
              <a:spcAft>
                <a:spcPts val="0"/>
              </a:spcAft>
              <a:buNone/>
            </a:pPr>
            <a:r>
              <a:rPr lang="es" sz="1400"/>
              <a:t>De base de datos: </a:t>
            </a:r>
            <a:endParaRPr sz="1400"/>
          </a:p>
          <a:p>
            <a:pPr indent="-317500" lvl="0" marL="457200" rtl="0" algn="just">
              <a:lnSpc>
                <a:spcPct val="100000"/>
              </a:lnSpc>
              <a:spcBef>
                <a:spcPts val="1200"/>
              </a:spcBef>
              <a:spcAft>
                <a:spcPts val="0"/>
              </a:spcAft>
              <a:buSzPts val="1400"/>
              <a:buChar char="●"/>
            </a:pPr>
            <a:r>
              <a:rPr lang="es" sz="1400"/>
              <a:t>bbsql </a:t>
            </a:r>
            <a:endParaRPr sz="1400"/>
          </a:p>
          <a:p>
            <a:pPr indent="-317500" lvl="0" marL="457200" rtl="0" algn="just">
              <a:lnSpc>
                <a:spcPct val="100000"/>
              </a:lnSpc>
              <a:spcBef>
                <a:spcPts val="0"/>
              </a:spcBef>
              <a:spcAft>
                <a:spcPts val="0"/>
              </a:spcAft>
              <a:buSzPts val="1400"/>
              <a:buChar char="●"/>
            </a:pPr>
            <a:r>
              <a:rPr lang="es" sz="1400"/>
              <a:t>sqlinja </a:t>
            </a:r>
            <a:endParaRPr sz="1400"/>
          </a:p>
          <a:p>
            <a:pPr indent="-317500" lvl="0" marL="457200" rtl="0" algn="just">
              <a:lnSpc>
                <a:spcPct val="100000"/>
              </a:lnSpc>
              <a:spcBef>
                <a:spcPts val="0"/>
              </a:spcBef>
              <a:spcAft>
                <a:spcPts val="0"/>
              </a:spcAft>
              <a:buSzPts val="1400"/>
              <a:buChar char="●"/>
            </a:pPr>
            <a:r>
              <a:rPr lang="es" sz="1400"/>
              <a:t>sqlsus</a:t>
            </a:r>
            <a:endParaRPr sz="1400"/>
          </a:p>
          <a:p>
            <a:pPr indent="0" lvl="0" marL="0" rtl="0" algn="just">
              <a:lnSpc>
                <a:spcPct val="100000"/>
              </a:lnSpc>
              <a:spcBef>
                <a:spcPts val="1200"/>
              </a:spcBef>
              <a:spcAft>
                <a:spcPts val="0"/>
              </a:spcAft>
              <a:buNone/>
            </a:pPr>
            <a:r>
              <a:rPr lang="es" sz="1400"/>
              <a:t>De identicación de CMS: </a:t>
            </a:r>
            <a:endParaRPr sz="1400"/>
          </a:p>
          <a:p>
            <a:pPr indent="-317500" lvl="0" marL="457200" rtl="0" algn="just">
              <a:lnSpc>
                <a:spcPct val="100000"/>
              </a:lnSpc>
              <a:spcBef>
                <a:spcPts val="1200"/>
              </a:spcBef>
              <a:spcAft>
                <a:spcPts val="0"/>
              </a:spcAft>
              <a:buSzPts val="1400"/>
              <a:buChar char="●"/>
            </a:pPr>
            <a:r>
              <a:rPr lang="es" sz="1400"/>
              <a:t>blindElephant </a:t>
            </a:r>
            <a:endParaRPr sz="1400"/>
          </a:p>
          <a:p>
            <a:pPr indent="-317500" lvl="0" marL="457200" rtl="0" algn="just">
              <a:lnSpc>
                <a:spcPct val="100000"/>
              </a:lnSpc>
              <a:spcBef>
                <a:spcPts val="0"/>
              </a:spcBef>
              <a:spcAft>
                <a:spcPts val="0"/>
              </a:spcAft>
              <a:buSzPts val="1400"/>
              <a:buChar char="●"/>
            </a:pPr>
            <a:r>
              <a:rPr lang="es" sz="1400"/>
              <a:t>plecost</a:t>
            </a:r>
            <a:endParaRPr sz="1400"/>
          </a:p>
        </p:txBody>
      </p:sp>
      <p:sp>
        <p:nvSpPr>
          <p:cNvPr id="717" name="Google Shape;717;p108"/>
          <p:cNvSpPr txBox="1"/>
          <p:nvPr/>
        </p:nvSpPr>
        <p:spPr>
          <a:xfrm>
            <a:off x="5245050" y="2118100"/>
            <a:ext cx="3007500" cy="2086800"/>
          </a:xfrm>
          <a:prstGeom prst="rect">
            <a:avLst/>
          </a:prstGeom>
          <a:noFill/>
          <a:ln>
            <a:noFill/>
          </a:ln>
        </p:spPr>
        <p:txBody>
          <a:bodyPr anchorCtr="0" anchor="t" bIns="91425" lIns="91425" spcFirstLastPara="1" rIns="91425" wrap="square" tIns="91425">
            <a:noAutofit/>
          </a:bodyPr>
          <a:lstStyle/>
          <a:p>
            <a:pPr indent="0" lvl="0" marL="0" rtl="0" algn="just">
              <a:spcBef>
                <a:spcPts val="1200"/>
              </a:spcBef>
              <a:spcAft>
                <a:spcPts val="0"/>
              </a:spcAft>
              <a:buNone/>
            </a:pPr>
            <a:r>
              <a:rPr lang="es">
                <a:solidFill>
                  <a:schemeClr val="accent1"/>
                </a:solidFill>
                <a:latin typeface="Lato"/>
                <a:ea typeface="Lato"/>
                <a:cs typeface="Lato"/>
                <a:sym typeface="Lato"/>
              </a:rPr>
              <a:t>De identificación de IDS:</a:t>
            </a:r>
            <a:endParaRPr>
              <a:solidFill>
                <a:schemeClr val="accent1"/>
              </a:solidFill>
              <a:latin typeface="Lato"/>
              <a:ea typeface="Lato"/>
              <a:cs typeface="Lato"/>
              <a:sym typeface="Lato"/>
            </a:endParaRPr>
          </a:p>
          <a:p>
            <a:pPr indent="-317500" lvl="0" marL="457200" rtl="0" algn="just">
              <a:spcBef>
                <a:spcPts val="1200"/>
              </a:spcBef>
              <a:spcAft>
                <a:spcPts val="0"/>
              </a:spcAft>
              <a:buClr>
                <a:schemeClr val="accent1"/>
              </a:buClr>
              <a:buSzPts val="1400"/>
              <a:buFont typeface="Lato"/>
              <a:buChar char="●"/>
            </a:pPr>
            <a:r>
              <a:rPr lang="es">
                <a:solidFill>
                  <a:schemeClr val="accent1"/>
                </a:solidFill>
                <a:latin typeface="Lato"/>
                <a:ea typeface="Lato"/>
                <a:cs typeface="Lato"/>
                <a:sym typeface="Lato"/>
              </a:rPr>
              <a:t>ua-tester</a:t>
            </a:r>
            <a:endParaRPr>
              <a:solidFill>
                <a:schemeClr val="accent1"/>
              </a:solidFill>
              <a:latin typeface="Lato"/>
              <a:ea typeface="Lato"/>
              <a:cs typeface="Lato"/>
              <a:sym typeface="Lato"/>
            </a:endParaRPr>
          </a:p>
          <a:p>
            <a:pPr indent="0" lvl="0" marL="0" rtl="0" algn="just">
              <a:spcBef>
                <a:spcPts val="1200"/>
              </a:spcBef>
              <a:spcAft>
                <a:spcPts val="0"/>
              </a:spcAft>
              <a:buNone/>
            </a:pPr>
            <a:r>
              <a:rPr lang="es">
                <a:solidFill>
                  <a:schemeClr val="accent1"/>
                </a:solidFill>
                <a:latin typeface="Lato"/>
                <a:ea typeface="Lato"/>
                <a:cs typeface="Lato"/>
                <a:sym typeface="Lato"/>
              </a:rPr>
              <a:t>Indexadores web:</a:t>
            </a:r>
            <a:endParaRPr>
              <a:solidFill>
                <a:schemeClr val="accent1"/>
              </a:solidFill>
              <a:latin typeface="Lato"/>
              <a:ea typeface="Lato"/>
              <a:cs typeface="Lato"/>
              <a:sym typeface="Lato"/>
            </a:endParaRPr>
          </a:p>
          <a:p>
            <a:pPr indent="-317500" lvl="0" marL="457200" rtl="0" algn="just">
              <a:spcBef>
                <a:spcPts val="1200"/>
              </a:spcBef>
              <a:spcAft>
                <a:spcPts val="0"/>
              </a:spcAft>
              <a:buClr>
                <a:schemeClr val="accent1"/>
              </a:buClr>
              <a:buSzPts val="1400"/>
              <a:buFont typeface="Lato"/>
              <a:buChar char="●"/>
            </a:pPr>
            <a:r>
              <a:rPr lang="es">
                <a:solidFill>
                  <a:schemeClr val="accent1"/>
                </a:solidFill>
                <a:latin typeface="Lato"/>
                <a:ea typeface="Lato"/>
                <a:cs typeface="Lato"/>
                <a:sym typeface="Lato"/>
              </a:rPr>
              <a:t> dirb</a:t>
            </a:r>
            <a:endParaRPr>
              <a:solidFill>
                <a:schemeClr val="accent1"/>
              </a:solidFill>
              <a:latin typeface="Lato"/>
              <a:ea typeface="Lato"/>
              <a:cs typeface="Lato"/>
              <a:sym typeface="Lato"/>
            </a:endParaRPr>
          </a:p>
          <a:p>
            <a:pPr indent="-317500" lvl="0" marL="457200" rtl="0" algn="just">
              <a:spcBef>
                <a:spcPts val="0"/>
              </a:spcBef>
              <a:spcAft>
                <a:spcPts val="0"/>
              </a:spcAft>
              <a:buClr>
                <a:schemeClr val="accent1"/>
              </a:buClr>
              <a:buSzPts val="1400"/>
              <a:buFont typeface="Lato"/>
              <a:buChar char="●"/>
            </a:pPr>
            <a:r>
              <a:rPr lang="es">
                <a:solidFill>
                  <a:schemeClr val="accent1"/>
                </a:solidFill>
                <a:latin typeface="Lato"/>
                <a:ea typeface="Lato"/>
                <a:cs typeface="Lato"/>
                <a:sym typeface="Lato"/>
              </a:rPr>
              <a:t>dirbbuster</a:t>
            </a:r>
            <a:endParaRPr>
              <a:solidFill>
                <a:schemeClr val="accent1"/>
              </a:solidFill>
              <a:latin typeface="Lato"/>
              <a:ea typeface="Lato"/>
              <a:cs typeface="Lato"/>
              <a:sym typeface="Lato"/>
            </a:endParaRPr>
          </a:p>
          <a:p>
            <a:pPr indent="-317500" lvl="0" marL="457200" rtl="0" algn="just">
              <a:spcBef>
                <a:spcPts val="0"/>
              </a:spcBef>
              <a:spcAft>
                <a:spcPts val="0"/>
              </a:spcAft>
              <a:buClr>
                <a:schemeClr val="accent1"/>
              </a:buClr>
              <a:buSzPts val="1400"/>
              <a:buFont typeface="Lato"/>
              <a:buChar char="●"/>
            </a:pPr>
            <a:r>
              <a:rPr lang="es">
                <a:solidFill>
                  <a:schemeClr val="accent1"/>
                </a:solidFill>
                <a:latin typeface="Lato"/>
                <a:ea typeface="Lato"/>
                <a:cs typeface="Lato"/>
                <a:sym typeface="Lato"/>
              </a:rPr>
              <a:t>webscarab  </a:t>
            </a:r>
            <a:endParaRPr>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109"/>
          <p:cNvSpPr txBox="1"/>
          <p:nvPr>
            <p:ph type="ctrTitle"/>
          </p:nvPr>
        </p:nvSpPr>
        <p:spPr>
          <a:xfrm>
            <a:off x="727950" y="1489500"/>
            <a:ext cx="7688100" cy="216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a:t>CAPÍTULO 8</a:t>
            </a:r>
            <a:endParaRPr/>
          </a:p>
          <a:p>
            <a:pPr indent="0" lvl="0" marL="0" rtl="0" algn="ctr">
              <a:spcBef>
                <a:spcPts val="0"/>
              </a:spcBef>
              <a:spcAft>
                <a:spcPts val="0"/>
              </a:spcAft>
              <a:buNone/>
            </a:pPr>
            <a:r>
              <a:rPr lang="es"/>
              <a:t>METASPLOIT</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11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Conceptos Previos</a:t>
            </a:r>
            <a:endParaRPr/>
          </a:p>
        </p:txBody>
      </p:sp>
      <p:sp>
        <p:nvSpPr>
          <p:cNvPr id="728" name="Google Shape;728;p110"/>
          <p:cNvSpPr txBox="1"/>
          <p:nvPr>
            <p:ph idx="1" type="body"/>
          </p:nvPr>
        </p:nvSpPr>
        <p:spPr>
          <a:xfrm>
            <a:off x="729450" y="1919300"/>
            <a:ext cx="7794300" cy="2752200"/>
          </a:xfrm>
          <a:prstGeom prst="rect">
            <a:avLst/>
          </a:prstGeom>
        </p:spPr>
        <p:txBody>
          <a:bodyPr anchorCtr="0" anchor="t" bIns="91425" lIns="91425" spcFirstLastPara="1" rIns="91425" wrap="square" tIns="91425">
            <a:normAutofit/>
          </a:bodyPr>
          <a:lstStyle/>
          <a:p>
            <a:pPr indent="-317500" lvl="0" marL="457200" rtl="0" algn="just">
              <a:lnSpc>
                <a:spcPct val="100000"/>
              </a:lnSpc>
              <a:spcBef>
                <a:spcPts val="1200"/>
              </a:spcBef>
              <a:spcAft>
                <a:spcPts val="0"/>
              </a:spcAft>
              <a:buSzPts val="1400"/>
              <a:buChar char="●"/>
            </a:pPr>
            <a:r>
              <a:rPr lang="es" sz="1400"/>
              <a:t>Un exploit es un código que aprovecha un agujero de seguridad preexistente para ejecutar código no autorizado.</a:t>
            </a:r>
            <a:endParaRPr sz="1400"/>
          </a:p>
          <a:p>
            <a:pPr indent="-317500" lvl="0" marL="457200" rtl="0" algn="just">
              <a:lnSpc>
                <a:spcPct val="100000"/>
              </a:lnSpc>
              <a:spcBef>
                <a:spcPts val="0"/>
              </a:spcBef>
              <a:spcAft>
                <a:spcPts val="0"/>
              </a:spcAft>
              <a:buSzPts val="1400"/>
              <a:buChar char="●"/>
            </a:pPr>
            <a:r>
              <a:rPr lang="es" sz="1400"/>
              <a:t>El payload es el código que se quiere ejecutar con el exploit.</a:t>
            </a:r>
            <a:endParaRPr sz="1400"/>
          </a:p>
          <a:p>
            <a:pPr indent="-317500" lvl="0" marL="457200" rtl="0" algn="just">
              <a:lnSpc>
                <a:spcPct val="100000"/>
              </a:lnSpc>
              <a:spcBef>
                <a:spcPts val="0"/>
              </a:spcBef>
              <a:spcAft>
                <a:spcPts val="0"/>
              </a:spcAft>
              <a:buSzPts val="1400"/>
              <a:buChar char="●"/>
            </a:pPr>
            <a:r>
              <a:rPr lang="es" sz="1400"/>
              <a:t>Un exploit puede ser local o remoto.</a:t>
            </a:r>
            <a:endParaRPr sz="1400"/>
          </a:p>
          <a:p>
            <a:pPr indent="-317500" lvl="0" marL="457200" rtl="0" algn="just">
              <a:lnSpc>
                <a:spcPct val="100000"/>
              </a:lnSpc>
              <a:spcBef>
                <a:spcPts val="0"/>
              </a:spcBef>
              <a:spcAft>
                <a:spcPts val="0"/>
              </a:spcAft>
              <a:buSzPts val="1400"/>
              <a:buChar char="●"/>
            </a:pPr>
            <a:r>
              <a:rPr lang="es" sz="1400"/>
              <a:t>Hay muchos exploits conocidos y documentados, pero también existen exploits 0-day que aún no son conocidos por la comunidad de seguridad informática.</a:t>
            </a:r>
            <a:endParaRPr sz="1400"/>
          </a:p>
          <a:p>
            <a:pPr indent="0" lvl="0" marL="457200" rtl="0" algn="just">
              <a:lnSpc>
                <a:spcPct val="100000"/>
              </a:lnSpc>
              <a:spcBef>
                <a:spcPts val="1200"/>
              </a:spcBef>
              <a:spcAft>
                <a:spcPts val="0"/>
              </a:spcAft>
              <a:buNone/>
            </a:pPr>
            <a:r>
              <a:t/>
            </a:r>
            <a:endParaRPr sz="1400"/>
          </a:p>
          <a:p>
            <a:pPr indent="0" lvl="0" marL="457200" rtl="0" algn="just">
              <a:lnSpc>
                <a:spcPct val="100000"/>
              </a:lnSpc>
              <a:spcBef>
                <a:spcPts val="1200"/>
              </a:spcBef>
              <a:spcAft>
                <a:spcPts val="0"/>
              </a:spcAft>
              <a:buNone/>
            </a:pPr>
            <a:r>
              <a:t/>
            </a:r>
            <a:endParaRPr sz="1400"/>
          </a:p>
        </p:txBody>
      </p:sp>
      <p:pic>
        <p:nvPicPr>
          <p:cNvPr id="729" name="Google Shape;729;p110"/>
          <p:cNvPicPr preferRelativeResize="0"/>
          <p:nvPr/>
        </p:nvPicPr>
        <p:blipFill>
          <a:blip r:embed="rId3">
            <a:alphaModFix/>
          </a:blip>
          <a:stretch>
            <a:fillRect/>
          </a:stretch>
        </p:blipFill>
        <p:spPr>
          <a:xfrm>
            <a:off x="1278175" y="3418300"/>
            <a:ext cx="2227910" cy="12532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11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Qué es Metasploit</a:t>
            </a:r>
            <a:endParaRPr/>
          </a:p>
        </p:txBody>
      </p:sp>
      <p:sp>
        <p:nvSpPr>
          <p:cNvPr id="735" name="Google Shape;735;p11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10000"/>
          </a:bodyPr>
          <a:lstStyle/>
          <a:p>
            <a:pPr indent="-317500" lvl="0" marL="457200" rtl="0" algn="just">
              <a:spcBef>
                <a:spcPts val="0"/>
              </a:spcBef>
              <a:spcAft>
                <a:spcPts val="0"/>
              </a:spcAft>
              <a:buSzPts val="1400"/>
              <a:buChar char="●"/>
            </a:pPr>
            <a:r>
              <a:rPr lang="es" sz="1400"/>
              <a:t>Metasploit es un framework para pentesting que incluye herramientas para cubrir todo el proceso de auditoría proactiva de seguridad del sistema.</a:t>
            </a:r>
            <a:endParaRPr sz="1400"/>
          </a:p>
          <a:p>
            <a:pPr indent="-317500" lvl="0" marL="457200" rtl="0" algn="just">
              <a:spcBef>
                <a:spcPts val="0"/>
              </a:spcBef>
              <a:spcAft>
                <a:spcPts val="0"/>
              </a:spcAft>
              <a:buSzPts val="1400"/>
              <a:buChar char="●"/>
            </a:pPr>
            <a:r>
              <a:rPr lang="es" sz="1400"/>
              <a:t>Metasploit tiene fama de ser complejo de usar, ya que no tiene un bonito menú desplegable ni muchos botoncitos para hacer cosas.</a:t>
            </a:r>
            <a:endParaRPr sz="1400"/>
          </a:p>
          <a:p>
            <a:pPr indent="-317500" lvl="0" marL="457200" rtl="0" algn="just">
              <a:spcBef>
                <a:spcPts val="0"/>
              </a:spcBef>
              <a:spcAft>
                <a:spcPts val="0"/>
              </a:spcAft>
              <a:buSzPts val="1400"/>
              <a:buChar char="●"/>
            </a:pPr>
            <a:r>
              <a:rPr lang="es" sz="1400"/>
              <a:t>Metasploit está pensado para que alguien que sabe, pueda utilizar la herramienta sin problemas y pueda hacer todas las tareas de auditoría desde el propio programa.</a:t>
            </a:r>
            <a:endParaRPr sz="14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